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15"/>
  </p:notesMasterIdLst>
  <p:sldIdLst>
    <p:sldId id="300" r:id="rId2"/>
    <p:sldId id="291" r:id="rId3"/>
    <p:sldId id="301" r:id="rId4"/>
    <p:sldId id="290" r:id="rId5"/>
    <p:sldId id="302" r:id="rId6"/>
    <p:sldId id="304" r:id="rId7"/>
    <p:sldId id="306" r:id="rId8"/>
    <p:sldId id="269" r:id="rId9"/>
    <p:sldId id="279" r:id="rId10"/>
    <p:sldId id="274" r:id="rId11"/>
    <p:sldId id="311" r:id="rId12"/>
    <p:sldId id="307" r:id="rId13"/>
    <p:sldId id="309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Arial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Arial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Arial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Arial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Arial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charset="0"/>
        <a:ea typeface="Arial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charset="0"/>
        <a:ea typeface="Arial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charset="0"/>
        <a:ea typeface="Arial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charset="0"/>
        <a:ea typeface="Arial" charset="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B3"/>
    <a:srgbClr val="33CCFF"/>
    <a:srgbClr val="B40CA0"/>
    <a:srgbClr val="339966"/>
    <a:srgbClr val="9900CC"/>
    <a:srgbClr val="000000"/>
    <a:srgbClr val="CC0000"/>
    <a:srgbClr val="3399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756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5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4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E2C7D-3325-5742-AFD9-F686DD3DAC7F}" type="doc">
      <dgm:prSet loTypeId="urn:microsoft.com/office/officeart/2005/8/layout/radial4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45A15B-1805-B54A-8313-7A95E5AA1B73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uk-UA" b="1" dirty="0" smtClean="0">
              <a:solidFill>
                <a:srgbClr val="660066"/>
              </a:solidFill>
            </a:rPr>
            <a:t>Економічний потенціал Ковельщини</a:t>
          </a:r>
          <a:endParaRPr lang="ru-RU" dirty="0">
            <a:solidFill>
              <a:srgbClr val="660066"/>
            </a:solidFill>
          </a:endParaRPr>
        </a:p>
      </dgm:t>
    </dgm:pt>
    <dgm:pt modelId="{7980A3DD-BC57-E44A-896B-6E7D04858A8C}" type="parTrans" cxnId="{3900412B-AF28-C645-988B-BEFABAB1F6AD}">
      <dgm:prSet/>
      <dgm:spPr/>
      <dgm:t>
        <a:bodyPr/>
        <a:lstStyle/>
        <a:p>
          <a:endParaRPr lang="ru-RU"/>
        </a:p>
      </dgm:t>
    </dgm:pt>
    <dgm:pt modelId="{EE5FEF45-D836-1245-8F9E-0C7D8287CCF0}" type="sibTrans" cxnId="{3900412B-AF28-C645-988B-BEFABAB1F6AD}">
      <dgm:prSet/>
      <dgm:spPr/>
      <dgm:t>
        <a:bodyPr/>
        <a:lstStyle/>
        <a:p>
          <a:endParaRPr lang="ru-RU"/>
        </a:p>
      </dgm:t>
    </dgm:pt>
    <dgm:pt modelId="{07A54AC8-35BE-2B43-BEF5-37105C47A10B}">
      <dgm:prSet phldrT="[Текст]" custT="1"/>
      <dgm:spPr>
        <a:solidFill>
          <a:schemeClr val="accent5"/>
        </a:solidFill>
      </dgm:spPr>
      <dgm:t>
        <a:bodyPr/>
        <a:lstStyle/>
        <a:p>
          <a:pPr algn="ctr"/>
          <a:r>
            <a:rPr lang="uk-UA" sz="1000" b="1" u="sng" smtClean="0">
              <a:solidFill>
                <a:srgbClr val="660066"/>
              </a:solidFill>
            </a:rPr>
            <a:t>Інвестиційна діяльність</a:t>
          </a:r>
        </a:p>
        <a:p>
          <a:pPr algn="ctr"/>
          <a:endParaRPr lang="uk-UA" sz="800" b="1" u="sng" smtClean="0">
            <a:solidFill>
              <a:srgbClr val="660066"/>
            </a:solidFill>
          </a:endParaRPr>
        </a:p>
        <a:p>
          <a:pPr algn="l"/>
          <a:r>
            <a:rPr lang="uk-UA" sz="1000" b="1" smtClean="0">
              <a:solidFill>
                <a:srgbClr val="660066"/>
              </a:solidFill>
            </a:rPr>
            <a:t>У 2017 році в економіку області іноземними інвесторами вкладено 2,2 млн.  дол. США прямих інвестицій</a:t>
          </a:r>
          <a:endParaRPr lang="ru-RU" sz="1000" dirty="0">
            <a:solidFill>
              <a:srgbClr val="660066"/>
            </a:solidFill>
          </a:endParaRPr>
        </a:p>
      </dgm:t>
    </dgm:pt>
    <dgm:pt modelId="{E93A5841-6549-3B44-AFEB-F065912640AB}" type="parTrans" cxnId="{C8F32F35-7A4B-E34B-88DD-DC2E7B6687DB}">
      <dgm:prSet/>
      <dgm:spPr/>
      <dgm:t>
        <a:bodyPr/>
        <a:lstStyle/>
        <a:p>
          <a:endParaRPr lang="ru-RU"/>
        </a:p>
      </dgm:t>
    </dgm:pt>
    <dgm:pt modelId="{ECE70A96-CD1F-F146-AD47-F63FAB29B6F9}" type="sibTrans" cxnId="{C8F32F35-7A4B-E34B-88DD-DC2E7B6687DB}">
      <dgm:prSet/>
      <dgm:spPr/>
      <dgm:t>
        <a:bodyPr/>
        <a:lstStyle/>
        <a:p>
          <a:endParaRPr lang="ru-RU"/>
        </a:p>
      </dgm:t>
    </dgm:pt>
    <dgm:pt modelId="{BD2EC7EF-02C6-384D-9DE6-6E7E96AB5E3D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uk-UA" sz="1000" b="1" u="sng" smtClean="0">
              <a:solidFill>
                <a:srgbClr val="660066"/>
              </a:solidFill>
            </a:rPr>
            <a:t>Лісова та деревообробна промисловість</a:t>
          </a:r>
        </a:p>
        <a:p>
          <a:pPr algn="ctr"/>
          <a:endParaRPr lang="uk-UA" sz="800" b="1" u="sng" dirty="0" smtClean="0">
            <a:solidFill>
              <a:srgbClr val="660066"/>
            </a:solidFill>
          </a:endParaRPr>
        </a:p>
      </dgm:t>
    </dgm:pt>
    <dgm:pt modelId="{B4A36A66-BC33-994B-84C2-FEB250EC5B12}" type="parTrans" cxnId="{CAD049BF-DAB9-D843-A316-19610063A8D4}">
      <dgm:prSet/>
      <dgm:spPr/>
      <dgm:t>
        <a:bodyPr/>
        <a:lstStyle/>
        <a:p>
          <a:endParaRPr lang="ru-RU"/>
        </a:p>
      </dgm:t>
    </dgm:pt>
    <dgm:pt modelId="{ADEE2156-C5B4-534B-B6D2-BA2FEFC9D9FF}" type="sibTrans" cxnId="{CAD049BF-DAB9-D843-A316-19610063A8D4}">
      <dgm:prSet/>
      <dgm:spPr/>
      <dgm:t>
        <a:bodyPr/>
        <a:lstStyle/>
        <a:p>
          <a:endParaRPr lang="ru-RU"/>
        </a:p>
      </dgm:t>
    </dgm:pt>
    <dgm:pt modelId="{D7AED838-873A-974C-B8F6-25792A1BF9A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uk-UA" sz="1000" b="1" u="sng" dirty="0" smtClean="0">
              <a:solidFill>
                <a:srgbClr val="660066"/>
              </a:solidFill>
            </a:rPr>
            <a:t>Добувна галузь</a:t>
          </a:r>
          <a:endParaRPr lang="uk-UA" sz="1000" dirty="0" smtClean="0">
            <a:solidFill>
              <a:srgbClr val="660066"/>
            </a:solidFill>
          </a:endParaRPr>
        </a:p>
        <a:p>
          <a:pPr algn="l">
            <a:lnSpc>
              <a:spcPct val="90000"/>
            </a:lnSpc>
            <a:spcAft>
              <a:spcPct val="35000"/>
            </a:spcAft>
          </a:pPr>
          <a:endParaRPr lang="uk-UA" sz="800" b="1" dirty="0" smtClean="0">
            <a:solidFill>
              <a:srgbClr val="660066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uk-UA" sz="1000" b="1" dirty="0" smtClean="0">
              <a:solidFill>
                <a:srgbClr val="660066"/>
              </a:solidFill>
            </a:rPr>
            <a:t>Виробничий підрозділ Радошинський кар’єр філії «Центр управління промисловістю» ПАТ «Українська залізниця»</a:t>
          </a:r>
          <a:endParaRPr lang="uk-UA" sz="1000" dirty="0" smtClean="0">
            <a:solidFill>
              <a:srgbClr val="660066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uk-UA" sz="1000" b="1" dirty="0" smtClean="0">
              <a:solidFill>
                <a:srgbClr val="660066"/>
              </a:solidFill>
            </a:rPr>
            <a:t>(пісок будівельний)</a:t>
          </a:r>
          <a:endParaRPr lang="ru-RU" sz="1000" dirty="0">
            <a:solidFill>
              <a:srgbClr val="660066"/>
            </a:solidFill>
          </a:endParaRPr>
        </a:p>
      </dgm:t>
    </dgm:pt>
    <dgm:pt modelId="{7AC17FC6-110F-D644-B2DC-7B8FBD8CDBEB}" type="parTrans" cxnId="{C84584F3-5279-4F42-9273-D7055B0389E4}">
      <dgm:prSet/>
      <dgm:spPr/>
      <dgm:t>
        <a:bodyPr/>
        <a:lstStyle/>
        <a:p>
          <a:endParaRPr lang="ru-RU"/>
        </a:p>
      </dgm:t>
    </dgm:pt>
    <dgm:pt modelId="{0130BDAD-276C-3442-AF14-F7F03170704E}" type="sibTrans" cxnId="{C84584F3-5279-4F42-9273-D7055B0389E4}">
      <dgm:prSet/>
      <dgm:spPr/>
      <dgm:t>
        <a:bodyPr/>
        <a:lstStyle/>
        <a:p>
          <a:endParaRPr lang="ru-RU"/>
        </a:p>
      </dgm:t>
    </dgm:pt>
    <dgm:pt modelId="{22A934C4-5C10-B240-80FF-F4469C4EA702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uk-UA" sz="1000" b="1" u="sng" dirty="0" smtClean="0">
              <a:solidFill>
                <a:srgbClr val="660066"/>
              </a:solidFill>
            </a:rPr>
            <a:t>Машинобудування</a:t>
          </a:r>
          <a:endParaRPr lang="uk-UA" sz="1000" dirty="0" smtClean="0">
            <a:solidFill>
              <a:srgbClr val="660066"/>
            </a:solidFill>
          </a:endParaRPr>
        </a:p>
        <a:p>
          <a:pPr algn="ctr"/>
          <a:endParaRPr lang="uk-UA" sz="800" b="1" dirty="0" smtClean="0">
            <a:solidFill>
              <a:srgbClr val="660066"/>
            </a:solidFill>
          </a:endParaRPr>
        </a:p>
        <a:p>
          <a:pPr algn="l"/>
          <a:r>
            <a:rPr lang="uk-UA" sz="1000" b="1" dirty="0" smtClean="0">
              <a:solidFill>
                <a:srgbClr val="660066"/>
              </a:solidFill>
            </a:rPr>
            <a:t>ТОВ ВО «Ковельсільмаш» (виробництво</a:t>
          </a:r>
          <a:r>
            <a:rPr lang="uk-UA" sz="1000" dirty="0" smtClean="0">
              <a:solidFill>
                <a:srgbClr val="660066"/>
              </a:solidFill>
            </a:rPr>
            <a:t> </a:t>
          </a:r>
          <a:r>
            <a:rPr lang="uk-UA" sz="1000" b="1" dirty="0" smtClean="0">
              <a:solidFill>
                <a:srgbClr val="660066"/>
              </a:solidFill>
            </a:rPr>
            <a:t>сільгосптехніки)</a:t>
          </a:r>
          <a:endParaRPr lang="ru-RU" sz="1000" dirty="0">
            <a:solidFill>
              <a:srgbClr val="660066"/>
            </a:solidFill>
          </a:endParaRPr>
        </a:p>
      </dgm:t>
    </dgm:pt>
    <dgm:pt modelId="{F98CDD22-C76C-F245-85A7-3E7DE2ABCF35}" type="parTrans" cxnId="{788078DA-BFDB-3F46-ADC1-25B46FA4E194}">
      <dgm:prSet/>
      <dgm:spPr/>
      <dgm:t>
        <a:bodyPr/>
        <a:lstStyle/>
        <a:p>
          <a:endParaRPr lang="ru-RU"/>
        </a:p>
      </dgm:t>
    </dgm:pt>
    <dgm:pt modelId="{4FA9CAB8-70A7-6244-88E1-A242FC630A7C}" type="sibTrans" cxnId="{788078DA-BFDB-3F46-ADC1-25B46FA4E194}">
      <dgm:prSet/>
      <dgm:spPr/>
      <dgm:t>
        <a:bodyPr/>
        <a:lstStyle/>
        <a:p>
          <a:endParaRPr lang="ru-RU"/>
        </a:p>
      </dgm:t>
    </dgm:pt>
    <dgm:pt modelId="{727F7CB0-AB88-D447-9E25-5B2F69F46346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uk-UA" sz="1000" b="1" smtClean="0">
              <a:solidFill>
                <a:srgbClr val="660066"/>
              </a:solidFill>
            </a:rPr>
            <a:t>ДП «Ковельське лісове господарство»</a:t>
          </a:r>
          <a:endParaRPr lang="uk-UA" sz="1000" dirty="0">
            <a:solidFill>
              <a:srgbClr val="660066"/>
            </a:solidFill>
          </a:endParaRPr>
        </a:p>
      </dgm:t>
    </dgm:pt>
    <dgm:pt modelId="{7B1CBDEA-7158-6042-87DF-DE3E7FB87EC5}" type="parTrans" cxnId="{5A700A09-24CC-464E-B0C9-4B32D730290B}">
      <dgm:prSet/>
      <dgm:spPr/>
      <dgm:t>
        <a:bodyPr/>
        <a:lstStyle/>
        <a:p>
          <a:endParaRPr lang="ru-RU"/>
        </a:p>
      </dgm:t>
    </dgm:pt>
    <dgm:pt modelId="{9CD3CB54-CA0B-F54E-A3A0-EDC074C71F84}" type="sibTrans" cxnId="{5A700A09-24CC-464E-B0C9-4B32D730290B}">
      <dgm:prSet/>
      <dgm:spPr/>
      <dgm:t>
        <a:bodyPr/>
        <a:lstStyle/>
        <a:p>
          <a:endParaRPr lang="ru-RU"/>
        </a:p>
      </dgm:t>
    </dgm:pt>
    <dgm:pt modelId="{7DAAC7E3-6C43-8949-8C83-1DE2C36BDFD3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uk-UA" sz="1000" b="1" smtClean="0">
              <a:solidFill>
                <a:srgbClr val="660066"/>
              </a:solidFill>
            </a:rPr>
            <a:t>Ковельське СЛАТ «ТУР»</a:t>
          </a:r>
          <a:endParaRPr lang="uk-UA" sz="1000" dirty="0">
            <a:solidFill>
              <a:srgbClr val="660066"/>
            </a:solidFill>
          </a:endParaRPr>
        </a:p>
      </dgm:t>
    </dgm:pt>
    <dgm:pt modelId="{C321F0ED-3357-FE43-B0F9-9691BB386C5C}" type="parTrans" cxnId="{149C81BC-A7F1-9A47-9BC8-CF8267015B6D}">
      <dgm:prSet/>
      <dgm:spPr/>
      <dgm:t>
        <a:bodyPr/>
        <a:lstStyle/>
        <a:p>
          <a:endParaRPr lang="ru-RU"/>
        </a:p>
      </dgm:t>
    </dgm:pt>
    <dgm:pt modelId="{B4FE2863-FE61-5643-AC39-371ADBC029A1}" type="sibTrans" cxnId="{149C81BC-A7F1-9A47-9BC8-CF8267015B6D}">
      <dgm:prSet/>
      <dgm:spPr/>
      <dgm:t>
        <a:bodyPr/>
        <a:lstStyle/>
        <a:p>
          <a:endParaRPr lang="ru-RU"/>
        </a:p>
      </dgm:t>
    </dgm:pt>
    <dgm:pt modelId="{5D8B829C-D75B-2448-A4C2-3B48226F8BAF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uk-UA" sz="1000" b="1" smtClean="0">
              <a:solidFill>
                <a:srgbClr val="660066"/>
              </a:solidFill>
            </a:rPr>
            <a:t>ТзОВ «Укрдос» (виробництво та реалізація міжкімнатних дверей)</a:t>
          </a:r>
          <a:endParaRPr lang="uk-UA" sz="1000" dirty="0">
            <a:solidFill>
              <a:srgbClr val="660066"/>
            </a:solidFill>
          </a:endParaRPr>
        </a:p>
      </dgm:t>
    </dgm:pt>
    <dgm:pt modelId="{8526FFF0-FF5D-C744-B955-CC2C521364FF}" type="parTrans" cxnId="{88B4247D-B589-E74A-929F-85C1E5D47490}">
      <dgm:prSet/>
      <dgm:spPr/>
      <dgm:t>
        <a:bodyPr/>
        <a:lstStyle/>
        <a:p>
          <a:endParaRPr lang="ru-RU"/>
        </a:p>
      </dgm:t>
    </dgm:pt>
    <dgm:pt modelId="{6F5E7F02-2EB4-4B4B-B1C6-51E4E3AA8A21}" type="sibTrans" cxnId="{88B4247D-B589-E74A-929F-85C1E5D47490}">
      <dgm:prSet/>
      <dgm:spPr/>
      <dgm:t>
        <a:bodyPr/>
        <a:lstStyle/>
        <a:p>
          <a:endParaRPr lang="ru-RU"/>
        </a:p>
      </dgm:t>
    </dgm:pt>
    <dgm:pt modelId="{BD5606E9-B55B-B34C-978F-7C7DF058B7B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uk-UA" sz="1000" b="1" dirty="0" smtClean="0">
              <a:solidFill>
                <a:srgbClr val="660066"/>
              </a:solidFill>
            </a:rPr>
            <a:t>ВКПП «Агропромтехцентр» (пиломатеріали заготовки під євро піддони)</a:t>
          </a:r>
          <a:endParaRPr lang="uk-UA" sz="1000" dirty="0">
            <a:solidFill>
              <a:srgbClr val="660066"/>
            </a:solidFill>
          </a:endParaRPr>
        </a:p>
      </dgm:t>
    </dgm:pt>
    <dgm:pt modelId="{9FCE997B-AE2F-2346-BFA6-41BFA71DE65E}" type="parTrans" cxnId="{98ECADBB-598E-F14E-A92E-20634F88CFB6}">
      <dgm:prSet/>
      <dgm:spPr/>
      <dgm:t>
        <a:bodyPr/>
        <a:lstStyle/>
        <a:p>
          <a:endParaRPr lang="ru-RU"/>
        </a:p>
      </dgm:t>
    </dgm:pt>
    <dgm:pt modelId="{BF86D682-6E86-2145-862C-9CAE7EE5FB25}" type="sibTrans" cxnId="{98ECADBB-598E-F14E-A92E-20634F88CFB6}">
      <dgm:prSet/>
      <dgm:spPr/>
      <dgm:t>
        <a:bodyPr/>
        <a:lstStyle/>
        <a:p>
          <a:endParaRPr lang="ru-RU"/>
        </a:p>
      </dgm:t>
    </dgm:pt>
    <dgm:pt modelId="{DD640A4D-77A5-5A4C-8CB1-646DC9E9AA58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uk-UA" sz="1000" b="1" u="sng" dirty="0" smtClean="0">
              <a:solidFill>
                <a:srgbClr val="660066"/>
              </a:solidFill>
            </a:rPr>
            <a:t>Агропромисловий комплекс</a:t>
          </a:r>
        </a:p>
        <a:p>
          <a:pPr algn="ctr"/>
          <a:endParaRPr lang="uk-UA" sz="800" b="1" u="sng" dirty="0" smtClean="0">
            <a:solidFill>
              <a:srgbClr val="660066"/>
            </a:solidFill>
          </a:endParaRPr>
        </a:p>
        <a:p>
          <a:pPr algn="l"/>
          <a:r>
            <a:rPr lang="uk-UA" sz="1000" b="1" dirty="0" smtClean="0">
              <a:solidFill>
                <a:srgbClr val="660066"/>
              </a:solidFill>
            </a:rPr>
            <a:t>Основне коло – 25 підприємств (за 2017 рік реалізація: зернових культур – 36,6 тис. тонн, олійних культур – 19,5 тис. тонн, м’яса – 1,3 тис. тонн</a:t>
          </a:r>
          <a:endParaRPr lang="ru-RU" sz="1000" dirty="0">
            <a:solidFill>
              <a:srgbClr val="660066"/>
            </a:solidFill>
          </a:endParaRPr>
        </a:p>
      </dgm:t>
    </dgm:pt>
    <dgm:pt modelId="{A368E190-647F-564D-A08B-9108ABA19DBA}" type="parTrans" cxnId="{C931D46A-EFEF-0646-BEC6-D0178EB9E648}">
      <dgm:prSet/>
      <dgm:spPr/>
      <dgm:t>
        <a:bodyPr/>
        <a:lstStyle/>
        <a:p>
          <a:endParaRPr lang="ru-RU"/>
        </a:p>
      </dgm:t>
    </dgm:pt>
    <dgm:pt modelId="{F7CB23DD-1704-CD4C-85D4-BB0DC0F85251}" type="sibTrans" cxnId="{C931D46A-EFEF-0646-BEC6-D0178EB9E648}">
      <dgm:prSet/>
      <dgm:spPr/>
      <dgm:t>
        <a:bodyPr/>
        <a:lstStyle/>
        <a:p>
          <a:endParaRPr lang="ru-RU"/>
        </a:p>
      </dgm:t>
    </dgm:pt>
    <dgm:pt modelId="{04B85745-E43E-C841-BC1B-090414524AC3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uk-UA" sz="1000" b="1" i="1" dirty="0" smtClean="0">
              <a:solidFill>
                <a:srgbClr val="660066"/>
              </a:solidFill>
            </a:rPr>
            <a:t>В 2017 році цими підприємствами реалізовано продукції на суму – 230,2 млн грн</a:t>
          </a:r>
          <a:endParaRPr lang="uk-UA" sz="1000" dirty="0">
            <a:solidFill>
              <a:srgbClr val="660066"/>
            </a:solidFill>
          </a:endParaRPr>
        </a:p>
      </dgm:t>
    </dgm:pt>
    <dgm:pt modelId="{168F7A44-CB20-C744-BCE5-C50306C08291}" type="parTrans" cxnId="{A8CCF472-369D-9147-AB9A-94F137F86335}">
      <dgm:prSet/>
      <dgm:spPr/>
      <dgm:t>
        <a:bodyPr/>
        <a:lstStyle/>
        <a:p>
          <a:endParaRPr lang="ru-RU"/>
        </a:p>
      </dgm:t>
    </dgm:pt>
    <dgm:pt modelId="{C2AAC4CD-4B22-1E43-8827-2E82E164471A}" type="sibTrans" cxnId="{A8CCF472-369D-9147-AB9A-94F137F86335}">
      <dgm:prSet/>
      <dgm:spPr/>
      <dgm:t>
        <a:bodyPr/>
        <a:lstStyle/>
        <a:p>
          <a:endParaRPr lang="ru-RU"/>
        </a:p>
      </dgm:t>
    </dgm:pt>
    <dgm:pt modelId="{6E6975A0-FF75-4449-A01F-B4A6B5F8A81D}" type="pres">
      <dgm:prSet presAssocID="{76CE2C7D-3325-5742-AFD9-F686DD3DAC7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DF0C96-34A6-BD48-A768-CF328E65A7AD}" type="pres">
      <dgm:prSet presAssocID="{CE45A15B-1805-B54A-8313-7A95E5AA1B73}" presName="centerShape" presStyleLbl="node0" presStyleIdx="0" presStyleCnt="1"/>
      <dgm:spPr/>
      <dgm:t>
        <a:bodyPr/>
        <a:lstStyle/>
        <a:p>
          <a:endParaRPr lang="ru-RU"/>
        </a:p>
      </dgm:t>
    </dgm:pt>
    <dgm:pt modelId="{1B2407DE-645A-3C48-A4B4-6BB886B2FAB3}" type="pres">
      <dgm:prSet presAssocID="{E93A5841-6549-3B44-AFEB-F065912640AB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9AEBEEFB-E67E-1449-A570-B92596F1D812}" type="pres">
      <dgm:prSet presAssocID="{07A54AC8-35BE-2B43-BEF5-37105C47A10B}" presName="node" presStyleLbl="node1" presStyleIdx="0" presStyleCnt="5" custRadScaleRad="100003" custRadScaleInc="1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AD6BE-4793-1B43-83E4-3507F9AE1992}" type="pres">
      <dgm:prSet presAssocID="{B4A36A66-BC33-994B-84C2-FEB250EC5B12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AC61F731-E4B6-7D49-8BC4-CA6B73BA4B61}" type="pres">
      <dgm:prSet presAssocID="{BD2EC7EF-02C6-384D-9DE6-6E7E96AB5E3D}" presName="node" presStyleLbl="node1" presStyleIdx="1" presStyleCnt="5" custScaleX="141534" custScaleY="141140" custRadScaleRad="114880" custRadScaleInc="-10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51C55-D97A-0C4F-ACD5-491CCEAE305B}" type="pres">
      <dgm:prSet presAssocID="{A368E190-647F-564D-A08B-9108ABA19DBA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EE6C1E34-6119-C747-BB3E-89F898504819}" type="pres">
      <dgm:prSet presAssocID="{DD640A4D-77A5-5A4C-8CB1-646DC9E9AA58}" presName="node" presStyleLbl="node1" presStyleIdx="2" presStyleCnt="5" custScaleX="117446" custRadScaleRad="101398" custRadScaleInc="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8CC14-9EAD-504C-9D81-205EC4C860C1}" type="pres">
      <dgm:prSet presAssocID="{7AC17FC6-110F-D644-B2DC-7B8FBD8CDBEB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A3145EFB-3703-FE48-B00C-B005FDCD90A1}" type="pres">
      <dgm:prSet presAssocID="{D7AED838-873A-974C-B8F6-25792A1BF9AB}" presName="node" presStyleLbl="node1" presStyleIdx="3" presStyleCnt="5" custScaleX="113218" custRadScaleRad="113743" custRadScaleInc="16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44EE4-EC5E-A746-9552-302F69D4A47E}" type="pres">
      <dgm:prSet presAssocID="{F98CDD22-C76C-F245-85A7-3E7DE2ABCF35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BF57379C-E8AC-5547-8151-5B8E3C084DA2}" type="pres">
      <dgm:prSet presAssocID="{22A934C4-5C10-B240-80FF-F4469C4EA70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3EE8A8-0A1A-BA4C-A330-A063FE1D87E1}" type="presOf" srcId="{F98CDD22-C76C-F245-85A7-3E7DE2ABCF35}" destId="{C7944EE4-EC5E-A746-9552-302F69D4A47E}" srcOrd="0" destOrd="0" presId="urn:microsoft.com/office/officeart/2005/8/layout/radial4"/>
    <dgm:cxn modelId="{C8E76311-CA24-BF45-8166-AB78D864718A}" type="presOf" srcId="{5D8B829C-D75B-2448-A4C2-3B48226F8BAF}" destId="{AC61F731-E4B6-7D49-8BC4-CA6B73BA4B61}" srcOrd="0" destOrd="3" presId="urn:microsoft.com/office/officeart/2005/8/layout/radial4"/>
    <dgm:cxn modelId="{E48EB541-8185-FF42-90A0-23597045F429}" type="presOf" srcId="{DD640A4D-77A5-5A4C-8CB1-646DC9E9AA58}" destId="{EE6C1E34-6119-C747-BB3E-89F898504819}" srcOrd="0" destOrd="0" presId="urn:microsoft.com/office/officeart/2005/8/layout/radial4"/>
    <dgm:cxn modelId="{0863EBD4-32B5-9D4A-B500-8CD8156CB911}" type="presOf" srcId="{BD2EC7EF-02C6-384D-9DE6-6E7E96AB5E3D}" destId="{AC61F731-E4B6-7D49-8BC4-CA6B73BA4B61}" srcOrd="0" destOrd="0" presId="urn:microsoft.com/office/officeart/2005/8/layout/radial4"/>
    <dgm:cxn modelId="{C0E9CAE7-1D9D-FC4E-9499-70329C41F867}" type="presOf" srcId="{04B85745-E43E-C841-BC1B-090414524AC3}" destId="{AC61F731-E4B6-7D49-8BC4-CA6B73BA4B61}" srcOrd="0" destOrd="5" presId="urn:microsoft.com/office/officeart/2005/8/layout/radial4"/>
    <dgm:cxn modelId="{3900412B-AF28-C645-988B-BEFABAB1F6AD}" srcId="{76CE2C7D-3325-5742-AFD9-F686DD3DAC7F}" destId="{CE45A15B-1805-B54A-8313-7A95E5AA1B73}" srcOrd="0" destOrd="0" parTransId="{7980A3DD-BC57-E44A-896B-6E7D04858A8C}" sibTransId="{EE5FEF45-D836-1245-8F9E-0C7D8287CCF0}"/>
    <dgm:cxn modelId="{28F40345-E75C-084B-ADAD-182ED843B9FE}" type="presOf" srcId="{7DAAC7E3-6C43-8949-8C83-1DE2C36BDFD3}" destId="{AC61F731-E4B6-7D49-8BC4-CA6B73BA4B61}" srcOrd="0" destOrd="2" presId="urn:microsoft.com/office/officeart/2005/8/layout/radial4"/>
    <dgm:cxn modelId="{C931D46A-EFEF-0646-BEC6-D0178EB9E648}" srcId="{CE45A15B-1805-B54A-8313-7A95E5AA1B73}" destId="{DD640A4D-77A5-5A4C-8CB1-646DC9E9AA58}" srcOrd="2" destOrd="0" parTransId="{A368E190-647F-564D-A08B-9108ABA19DBA}" sibTransId="{F7CB23DD-1704-CD4C-85D4-BB0DC0F85251}"/>
    <dgm:cxn modelId="{76BC1235-3049-5448-82C6-864EC1A4235F}" type="presOf" srcId="{76CE2C7D-3325-5742-AFD9-F686DD3DAC7F}" destId="{6E6975A0-FF75-4449-A01F-B4A6B5F8A81D}" srcOrd="0" destOrd="0" presId="urn:microsoft.com/office/officeart/2005/8/layout/radial4"/>
    <dgm:cxn modelId="{149C81BC-A7F1-9A47-9BC8-CF8267015B6D}" srcId="{BD2EC7EF-02C6-384D-9DE6-6E7E96AB5E3D}" destId="{7DAAC7E3-6C43-8949-8C83-1DE2C36BDFD3}" srcOrd="1" destOrd="0" parTransId="{C321F0ED-3357-FE43-B0F9-9691BB386C5C}" sibTransId="{B4FE2863-FE61-5643-AC39-371ADBC029A1}"/>
    <dgm:cxn modelId="{B2C2AF2D-2829-AB4F-B731-A0C659DEDEA5}" type="presOf" srcId="{22A934C4-5C10-B240-80FF-F4469C4EA702}" destId="{BF57379C-E8AC-5547-8151-5B8E3C084DA2}" srcOrd="0" destOrd="0" presId="urn:microsoft.com/office/officeart/2005/8/layout/radial4"/>
    <dgm:cxn modelId="{A8CCF472-369D-9147-AB9A-94F137F86335}" srcId="{BD2EC7EF-02C6-384D-9DE6-6E7E96AB5E3D}" destId="{04B85745-E43E-C841-BC1B-090414524AC3}" srcOrd="4" destOrd="0" parTransId="{168F7A44-CB20-C744-BCE5-C50306C08291}" sibTransId="{C2AAC4CD-4B22-1E43-8827-2E82E164471A}"/>
    <dgm:cxn modelId="{C84584F3-5279-4F42-9273-D7055B0389E4}" srcId="{CE45A15B-1805-B54A-8313-7A95E5AA1B73}" destId="{D7AED838-873A-974C-B8F6-25792A1BF9AB}" srcOrd="3" destOrd="0" parTransId="{7AC17FC6-110F-D644-B2DC-7B8FBD8CDBEB}" sibTransId="{0130BDAD-276C-3442-AF14-F7F03170704E}"/>
    <dgm:cxn modelId="{C8F32F35-7A4B-E34B-88DD-DC2E7B6687DB}" srcId="{CE45A15B-1805-B54A-8313-7A95E5AA1B73}" destId="{07A54AC8-35BE-2B43-BEF5-37105C47A10B}" srcOrd="0" destOrd="0" parTransId="{E93A5841-6549-3B44-AFEB-F065912640AB}" sibTransId="{ECE70A96-CD1F-F146-AD47-F63FAB29B6F9}"/>
    <dgm:cxn modelId="{A8B698F8-FF51-CD45-8365-2F5B30F93CE2}" type="presOf" srcId="{E93A5841-6549-3B44-AFEB-F065912640AB}" destId="{1B2407DE-645A-3C48-A4B4-6BB886B2FAB3}" srcOrd="0" destOrd="0" presId="urn:microsoft.com/office/officeart/2005/8/layout/radial4"/>
    <dgm:cxn modelId="{788078DA-BFDB-3F46-ADC1-25B46FA4E194}" srcId="{CE45A15B-1805-B54A-8313-7A95E5AA1B73}" destId="{22A934C4-5C10-B240-80FF-F4469C4EA702}" srcOrd="4" destOrd="0" parTransId="{F98CDD22-C76C-F245-85A7-3E7DE2ABCF35}" sibTransId="{4FA9CAB8-70A7-6244-88E1-A242FC630A7C}"/>
    <dgm:cxn modelId="{782B130B-1450-EA41-BCF7-4088E15EA5B7}" type="presOf" srcId="{7AC17FC6-110F-D644-B2DC-7B8FBD8CDBEB}" destId="{97A8CC14-9EAD-504C-9D81-205EC4C860C1}" srcOrd="0" destOrd="0" presId="urn:microsoft.com/office/officeart/2005/8/layout/radial4"/>
    <dgm:cxn modelId="{CAD049BF-DAB9-D843-A316-19610063A8D4}" srcId="{CE45A15B-1805-B54A-8313-7A95E5AA1B73}" destId="{BD2EC7EF-02C6-384D-9DE6-6E7E96AB5E3D}" srcOrd="1" destOrd="0" parTransId="{B4A36A66-BC33-994B-84C2-FEB250EC5B12}" sibTransId="{ADEE2156-C5B4-534B-B6D2-BA2FEFC9D9FF}"/>
    <dgm:cxn modelId="{98ECADBB-598E-F14E-A92E-20634F88CFB6}" srcId="{BD2EC7EF-02C6-384D-9DE6-6E7E96AB5E3D}" destId="{BD5606E9-B55B-B34C-978F-7C7DF058B7B1}" srcOrd="3" destOrd="0" parTransId="{9FCE997B-AE2F-2346-BFA6-41BFA71DE65E}" sibTransId="{BF86D682-6E86-2145-862C-9CAE7EE5FB25}"/>
    <dgm:cxn modelId="{716FAC79-126E-2249-8763-042D1AAD0CCA}" type="presOf" srcId="{CE45A15B-1805-B54A-8313-7A95E5AA1B73}" destId="{3CDF0C96-34A6-BD48-A768-CF328E65A7AD}" srcOrd="0" destOrd="0" presId="urn:microsoft.com/office/officeart/2005/8/layout/radial4"/>
    <dgm:cxn modelId="{0369CD14-D5A5-3045-91EA-5D06EAD5E04A}" type="presOf" srcId="{BD5606E9-B55B-B34C-978F-7C7DF058B7B1}" destId="{AC61F731-E4B6-7D49-8BC4-CA6B73BA4B61}" srcOrd="0" destOrd="4" presId="urn:microsoft.com/office/officeart/2005/8/layout/radial4"/>
    <dgm:cxn modelId="{132C4B72-449A-0246-938A-536CA92C2645}" type="presOf" srcId="{D7AED838-873A-974C-B8F6-25792A1BF9AB}" destId="{A3145EFB-3703-FE48-B00C-B005FDCD90A1}" srcOrd="0" destOrd="0" presId="urn:microsoft.com/office/officeart/2005/8/layout/radial4"/>
    <dgm:cxn modelId="{10883E9A-01F3-8444-B1E0-A4830BDAC48A}" type="presOf" srcId="{07A54AC8-35BE-2B43-BEF5-37105C47A10B}" destId="{9AEBEEFB-E67E-1449-A570-B92596F1D812}" srcOrd="0" destOrd="0" presId="urn:microsoft.com/office/officeart/2005/8/layout/radial4"/>
    <dgm:cxn modelId="{94B3ABC5-0C15-4944-9B9C-DFF94EB91E51}" type="presOf" srcId="{A368E190-647F-564D-A08B-9108ABA19DBA}" destId="{48A51C55-D97A-0C4F-ACD5-491CCEAE305B}" srcOrd="0" destOrd="0" presId="urn:microsoft.com/office/officeart/2005/8/layout/radial4"/>
    <dgm:cxn modelId="{5E8CFF67-BFF4-0E45-94B3-5D8655B5B5D0}" type="presOf" srcId="{B4A36A66-BC33-994B-84C2-FEB250EC5B12}" destId="{4F1AD6BE-4793-1B43-83E4-3507F9AE1992}" srcOrd="0" destOrd="0" presId="urn:microsoft.com/office/officeart/2005/8/layout/radial4"/>
    <dgm:cxn modelId="{88B4247D-B589-E74A-929F-85C1E5D47490}" srcId="{BD2EC7EF-02C6-384D-9DE6-6E7E96AB5E3D}" destId="{5D8B829C-D75B-2448-A4C2-3B48226F8BAF}" srcOrd="2" destOrd="0" parTransId="{8526FFF0-FF5D-C744-B955-CC2C521364FF}" sibTransId="{6F5E7F02-2EB4-4B4B-B1C6-51E4E3AA8A21}"/>
    <dgm:cxn modelId="{600D88BC-D204-8D4A-A22A-3B19AADBC2B2}" type="presOf" srcId="{727F7CB0-AB88-D447-9E25-5B2F69F46346}" destId="{AC61F731-E4B6-7D49-8BC4-CA6B73BA4B61}" srcOrd="0" destOrd="1" presId="urn:microsoft.com/office/officeart/2005/8/layout/radial4"/>
    <dgm:cxn modelId="{5A700A09-24CC-464E-B0C9-4B32D730290B}" srcId="{BD2EC7EF-02C6-384D-9DE6-6E7E96AB5E3D}" destId="{727F7CB0-AB88-D447-9E25-5B2F69F46346}" srcOrd="0" destOrd="0" parTransId="{7B1CBDEA-7158-6042-87DF-DE3E7FB87EC5}" sibTransId="{9CD3CB54-CA0B-F54E-A3A0-EDC074C71F84}"/>
    <dgm:cxn modelId="{486FCFF9-95CF-A94E-9E26-BD3816D2C4EF}" type="presParOf" srcId="{6E6975A0-FF75-4449-A01F-B4A6B5F8A81D}" destId="{3CDF0C96-34A6-BD48-A768-CF328E65A7AD}" srcOrd="0" destOrd="0" presId="urn:microsoft.com/office/officeart/2005/8/layout/radial4"/>
    <dgm:cxn modelId="{C8A01FC4-2C34-E843-8DE3-9F1DC94F0576}" type="presParOf" srcId="{6E6975A0-FF75-4449-A01F-B4A6B5F8A81D}" destId="{1B2407DE-645A-3C48-A4B4-6BB886B2FAB3}" srcOrd="1" destOrd="0" presId="urn:microsoft.com/office/officeart/2005/8/layout/radial4"/>
    <dgm:cxn modelId="{FDF40B73-E7DB-834B-80C2-9DC780B4DFBB}" type="presParOf" srcId="{6E6975A0-FF75-4449-A01F-B4A6B5F8A81D}" destId="{9AEBEEFB-E67E-1449-A570-B92596F1D812}" srcOrd="2" destOrd="0" presId="urn:microsoft.com/office/officeart/2005/8/layout/radial4"/>
    <dgm:cxn modelId="{D6169586-7FC7-0848-B4CE-3DBC487E8B05}" type="presParOf" srcId="{6E6975A0-FF75-4449-A01F-B4A6B5F8A81D}" destId="{4F1AD6BE-4793-1B43-83E4-3507F9AE1992}" srcOrd="3" destOrd="0" presId="urn:microsoft.com/office/officeart/2005/8/layout/radial4"/>
    <dgm:cxn modelId="{16D71C36-7EC3-0F46-8FDF-619A2540B358}" type="presParOf" srcId="{6E6975A0-FF75-4449-A01F-B4A6B5F8A81D}" destId="{AC61F731-E4B6-7D49-8BC4-CA6B73BA4B61}" srcOrd="4" destOrd="0" presId="urn:microsoft.com/office/officeart/2005/8/layout/radial4"/>
    <dgm:cxn modelId="{4046CB58-9B6F-7240-B06B-788C6CCC53B3}" type="presParOf" srcId="{6E6975A0-FF75-4449-A01F-B4A6B5F8A81D}" destId="{48A51C55-D97A-0C4F-ACD5-491CCEAE305B}" srcOrd="5" destOrd="0" presId="urn:microsoft.com/office/officeart/2005/8/layout/radial4"/>
    <dgm:cxn modelId="{5151A369-1ABE-8F42-A61E-464489EE3D00}" type="presParOf" srcId="{6E6975A0-FF75-4449-A01F-B4A6B5F8A81D}" destId="{EE6C1E34-6119-C747-BB3E-89F898504819}" srcOrd="6" destOrd="0" presId="urn:microsoft.com/office/officeart/2005/8/layout/radial4"/>
    <dgm:cxn modelId="{86B39436-D048-EC45-8E8D-11F35143CACE}" type="presParOf" srcId="{6E6975A0-FF75-4449-A01F-B4A6B5F8A81D}" destId="{97A8CC14-9EAD-504C-9D81-205EC4C860C1}" srcOrd="7" destOrd="0" presId="urn:microsoft.com/office/officeart/2005/8/layout/radial4"/>
    <dgm:cxn modelId="{4D419728-E4FC-6947-980E-EA5A4A63555E}" type="presParOf" srcId="{6E6975A0-FF75-4449-A01F-B4A6B5F8A81D}" destId="{A3145EFB-3703-FE48-B00C-B005FDCD90A1}" srcOrd="8" destOrd="0" presId="urn:microsoft.com/office/officeart/2005/8/layout/radial4"/>
    <dgm:cxn modelId="{6D870890-31C2-F54E-904D-758BFF4CA61D}" type="presParOf" srcId="{6E6975A0-FF75-4449-A01F-B4A6B5F8A81D}" destId="{C7944EE4-EC5E-A746-9552-302F69D4A47E}" srcOrd="9" destOrd="0" presId="urn:microsoft.com/office/officeart/2005/8/layout/radial4"/>
    <dgm:cxn modelId="{3F53574B-F222-D843-BF31-2136300ABA28}" type="presParOf" srcId="{6E6975A0-FF75-4449-A01F-B4A6B5F8A81D}" destId="{BF57379C-E8AC-5547-8151-5B8E3C084DA2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3A96A7-72E2-FF42-B3A8-824C497F5B76}" type="doc">
      <dgm:prSet loTypeId="urn:microsoft.com/office/officeart/2005/8/layout/radial6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76EC1FA-02C5-4C43-9902-E054731FCA3A}">
      <dgm:prSet phldrT="[Текст]" custT="1"/>
      <dgm:spPr>
        <a:xfrm>
          <a:off x="4018011" y="1463841"/>
          <a:ext cx="2075055" cy="1560590"/>
        </a:xfrm>
        <a:prstGeom prst="ellipse">
          <a:avLst/>
        </a:prstGeom>
        <a:gradFill rotWithShape="0">
          <a:gsLst>
            <a:gs pos="0">
              <a:srgbClr val="549E39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49E39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49E39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400" b="1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Індустріальний парк «Ковель»</a:t>
          </a:r>
        </a:p>
      </dgm:t>
    </dgm:pt>
    <dgm:pt modelId="{A0972712-97BD-4D47-AA09-F2316F60523E}" type="parTrans" cxnId="{17D79B7D-E070-B043-A2CB-BCBC21E779C5}">
      <dgm:prSet/>
      <dgm:spPr/>
      <dgm:t>
        <a:bodyPr/>
        <a:lstStyle/>
        <a:p>
          <a:endParaRPr lang="ru-RU"/>
        </a:p>
      </dgm:t>
    </dgm:pt>
    <dgm:pt modelId="{6C7CA06B-B5CC-9A4F-90E2-70F5BFCCDE51}" type="sibTrans" cxnId="{17D79B7D-E070-B043-A2CB-BCBC21E779C5}">
      <dgm:prSet/>
      <dgm:spPr/>
      <dgm:t>
        <a:bodyPr/>
        <a:lstStyle/>
        <a:p>
          <a:endParaRPr lang="ru-RU"/>
        </a:p>
      </dgm:t>
    </dgm:pt>
    <dgm:pt modelId="{38A28350-B5FB-194F-B16B-DCD10DC0BFD9}">
      <dgm:prSet phldrT="[Текст]" custT="1"/>
      <dgm:spPr>
        <a:xfrm>
          <a:off x="4170498" y="1379"/>
          <a:ext cx="1770081" cy="1092413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/>
      </dgm:spPr>
      <dgm:t>
        <a:bodyPr/>
        <a:lstStyle/>
        <a:p>
          <a:r>
            <a:rPr lang="uk-UA" sz="120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Деревообробка та виробництво</a:t>
          </a:r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 меблів</a:t>
          </a:r>
          <a:endParaRPr lang="uk-UA" sz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312C8C75-1ED5-AE43-B473-A1EB57A1250A}" type="parTrans" cxnId="{95218855-8EC3-E84A-A5E6-A56ADFBE1911}">
      <dgm:prSet/>
      <dgm:spPr/>
      <dgm:t>
        <a:bodyPr/>
        <a:lstStyle/>
        <a:p>
          <a:endParaRPr lang="ru-RU"/>
        </a:p>
      </dgm:t>
    </dgm:pt>
    <dgm:pt modelId="{FD0A42B5-483B-B540-B71E-5EAD4F3667E2}" type="sibTrans" cxnId="{95218855-8EC3-E84A-A5E6-A56ADFBE1911}">
      <dgm:prSet/>
      <dgm:spPr>
        <a:xfrm>
          <a:off x="2531347" y="359182"/>
          <a:ext cx="5048382" cy="3769908"/>
        </a:xfrm>
        <a:prstGeom prst="blockArc">
          <a:avLst>
            <a:gd name="adj1" fmla="val 16200000"/>
            <a:gd name="adj2" fmla="val 19800000"/>
            <a:gd name="adj3" fmla="val 4531"/>
          </a:avLst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4F9BDC3D-ACBD-0548-BC34-91F231F4AB5F}">
      <dgm:prSet phldrT="[Текст]" custT="1"/>
      <dgm:spPr>
        <a:xfrm>
          <a:off x="5622417" y="849654"/>
          <a:ext cx="1804754" cy="1092413"/>
        </a:xfrm>
        <a:prstGeom prst="ellipse">
          <a:avLst/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Машино-</a:t>
          </a:r>
        </a:p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будування</a:t>
          </a:r>
          <a:endParaRPr lang="uk-UA" sz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AA22BB20-82FF-EB4C-9815-4E0F185C58B0}" type="parTrans" cxnId="{79D2C07D-9DBB-BA41-A909-A89E706530E0}">
      <dgm:prSet/>
      <dgm:spPr/>
      <dgm:t>
        <a:bodyPr/>
        <a:lstStyle/>
        <a:p>
          <a:endParaRPr lang="ru-RU"/>
        </a:p>
      </dgm:t>
    </dgm:pt>
    <dgm:pt modelId="{459B6F22-6F30-FC4D-A35C-982CE39C2D15}" type="sibTrans" cxnId="{79D2C07D-9DBB-BA41-A909-A89E706530E0}">
      <dgm:prSet/>
      <dgm:spPr>
        <a:xfrm>
          <a:off x="3656769" y="502634"/>
          <a:ext cx="3471754" cy="3471754"/>
        </a:xfrm>
        <a:prstGeom prst="blockArc">
          <a:avLst>
            <a:gd name="adj1" fmla="val 19800000"/>
            <a:gd name="adj2" fmla="val 1800000"/>
            <a:gd name="adj3" fmla="val 4531"/>
          </a:avLst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DCDB8DA5-3148-5849-8554-EFC55C033FF9}">
      <dgm:prSet phldrT="[Текст]" custT="1"/>
      <dgm:spPr>
        <a:xfrm>
          <a:off x="5661990" y="2546204"/>
          <a:ext cx="1725609" cy="1092413"/>
        </a:xfrm>
        <a:prstGeom prst="ellipse">
          <a:avLst/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Транспортно-логістичний HUB з ми</a:t>
          </a:r>
          <a:r>
            <a:rPr lang="uk-UA" sz="120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тним терміналом</a:t>
          </a:r>
          <a:endParaRPr lang="uk-UA" sz="120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BEDBB4BE-BFBD-3F4A-80AA-51CFF4D1AAF5}" type="parTrans" cxnId="{2D4477F7-17B8-A146-93C2-B8051145C966}">
      <dgm:prSet/>
      <dgm:spPr/>
      <dgm:t>
        <a:bodyPr/>
        <a:lstStyle/>
        <a:p>
          <a:endParaRPr lang="ru-RU"/>
        </a:p>
      </dgm:t>
    </dgm:pt>
    <dgm:pt modelId="{172997BD-902E-3146-9C70-22E8CA2CCF13}" type="sibTrans" cxnId="{2D4477F7-17B8-A146-93C2-B8051145C966}">
      <dgm:prSet/>
      <dgm:spPr>
        <a:xfrm>
          <a:off x="2961741" y="470764"/>
          <a:ext cx="4187595" cy="3546744"/>
        </a:xfrm>
        <a:prstGeom prst="blockArc">
          <a:avLst>
            <a:gd name="adj1" fmla="val 1800000"/>
            <a:gd name="adj2" fmla="val 5400000"/>
            <a:gd name="adj3" fmla="val 4531"/>
          </a:avLst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D7F1FD75-B58B-1B4A-A177-EB31B406A20A}">
      <dgm:prSet phldrT="[Текст]" custT="1"/>
      <dgm:spPr>
        <a:xfrm>
          <a:off x="4244564" y="3394480"/>
          <a:ext cx="1621950" cy="1092413"/>
        </a:xfrm>
        <a:prstGeom prst="ellipse">
          <a:avLst/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Переробка сільсько-господарської продукції </a:t>
          </a:r>
          <a:endParaRPr lang="uk-UA" sz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05BC1FFE-EB11-5A49-9C35-249E728695B0}" type="parTrans" cxnId="{E6342BAE-D98D-424E-8A6E-380635FC0A1E}">
      <dgm:prSet/>
      <dgm:spPr/>
      <dgm:t>
        <a:bodyPr/>
        <a:lstStyle/>
        <a:p>
          <a:endParaRPr lang="ru-RU"/>
        </a:p>
      </dgm:t>
    </dgm:pt>
    <dgm:pt modelId="{DABCFEC5-B1AB-AD4F-9466-953F1E4C0ABD}" type="sibTrans" cxnId="{E6342BAE-D98D-424E-8A6E-380635FC0A1E}">
      <dgm:prSet/>
      <dgm:spPr>
        <a:xfrm>
          <a:off x="2988873" y="255567"/>
          <a:ext cx="4133332" cy="3977137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7C75DF4C-E5AB-B646-AB90-3A92F244F5C7}">
      <dgm:prSet phldrT="[Текст]" custT="1"/>
      <dgm:spPr>
        <a:xfrm>
          <a:off x="2701155" y="2546204"/>
          <a:ext cx="1770256" cy="1092413"/>
        </a:xfrm>
        <a:prstGeom prst="ellipse">
          <a:avLst/>
        </a:prstGeom>
        <a:gradFill rotWithShape="0">
          <a:gsLst>
            <a:gs pos="0">
              <a:srgbClr val="0989B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989B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989B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Виставково-офісний бізнес-центр</a:t>
          </a:r>
          <a:endParaRPr lang="uk-UA" sz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16E913CD-9DD7-4D40-BE23-530BB228DCD6}" type="parTrans" cxnId="{EFFDEFDC-6E4B-4749-A0E5-8E53D4FB8D2F}">
      <dgm:prSet/>
      <dgm:spPr/>
      <dgm:t>
        <a:bodyPr/>
        <a:lstStyle/>
        <a:p>
          <a:endParaRPr lang="ru-RU"/>
        </a:p>
      </dgm:t>
    </dgm:pt>
    <dgm:pt modelId="{5308ACF6-BEE6-0644-B190-E169CC73556E}" type="sibTrans" cxnId="{EFFDEFDC-6E4B-4749-A0E5-8E53D4FB8D2F}">
      <dgm:prSet/>
      <dgm:spPr>
        <a:xfrm>
          <a:off x="2724238" y="508259"/>
          <a:ext cx="4662601" cy="3471754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gradFill rotWithShape="0">
          <a:gsLst>
            <a:gs pos="0">
              <a:srgbClr val="0989B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989B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989B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80EEA791-A23C-F047-8398-AE07364FF8CE}">
      <dgm:prSet phldrT="[Текст]" custT="1"/>
      <dgm:spPr>
        <a:xfrm>
          <a:off x="2639253" y="849654"/>
          <a:ext cx="1894059" cy="1092413"/>
        </a:xfrm>
        <a:prstGeom prst="ellipse">
          <a:avLst/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sz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Холодильний комплекс для заготівлі і переробки ягід та грибів</a:t>
          </a:r>
          <a:endParaRPr lang="uk-UA" sz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gm:t>
    </dgm:pt>
    <dgm:pt modelId="{C0D09940-DCD0-0747-9CDD-90981B6E7AEC}" type="parTrans" cxnId="{465160ED-6C05-3246-B059-51F126A1E9F9}">
      <dgm:prSet/>
      <dgm:spPr/>
      <dgm:t>
        <a:bodyPr/>
        <a:lstStyle/>
        <a:p>
          <a:endParaRPr lang="ru-RU"/>
        </a:p>
      </dgm:t>
    </dgm:pt>
    <dgm:pt modelId="{5DE5554F-9AD9-1F4E-AD78-DBDF0CA25F92}" type="sibTrans" cxnId="{465160ED-6C05-3246-B059-51F126A1E9F9}">
      <dgm:prSet/>
      <dgm:spPr>
        <a:xfrm>
          <a:off x="2746544" y="287438"/>
          <a:ext cx="4617989" cy="3913396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endParaRPr lang="ru-RU"/>
        </a:p>
      </dgm:t>
    </dgm:pt>
    <dgm:pt modelId="{A7EBDEE2-C68B-854D-A23F-754CF8EC6871}" type="pres">
      <dgm:prSet presAssocID="{5F3A96A7-72E2-FF42-B3A8-824C497F5B7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BE9B06-1F65-3C4D-AC8D-5D7B3766CCCA}" type="pres">
      <dgm:prSet presAssocID="{B76EC1FA-02C5-4C43-9902-E054731FCA3A}" presName="centerShape" presStyleLbl="node0" presStyleIdx="0" presStyleCnt="1" custScaleX="132966"/>
      <dgm:spPr/>
      <dgm:t>
        <a:bodyPr/>
        <a:lstStyle/>
        <a:p>
          <a:endParaRPr lang="ru-RU"/>
        </a:p>
      </dgm:t>
    </dgm:pt>
    <dgm:pt modelId="{867079CA-8604-084F-9473-C14D6A348E9C}" type="pres">
      <dgm:prSet presAssocID="{38A28350-B5FB-194F-B16B-DCD10DC0BFD9}" presName="node" presStyleLbl="node1" presStyleIdx="0" presStyleCnt="6" custScaleX="162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F6908-1DF0-684D-B36B-328EB855258E}" type="pres">
      <dgm:prSet presAssocID="{38A28350-B5FB-194F-B16B-DCD10DC0BFD9}" presName="dummy" presStyleCnt="0"/>
      <dgm:spPr/>
    </dgm:pt>
    <dgm:pt modelId="{B01173C1-60A7-024F-8271-7D1D1D568E72}" type="pres">
      <dgm:prSet presAssocID="{FD0A42B5-483B-B540-B71E-5EAD4F3667E2}" presName="sibTrans" presStyleLbl="sibTrans2D1" presStyleIdx="0" presStyleCnt="6" custScaleX="145413" custScaleY="108588"/>
      <dgm:spPr/>
      <dgm:t>
        <a:bodyPr/>
        <a:lstStyle/>
        <a:p>
          <a:endParaRPr lang="ru-RU"/>
        </a:p>
      </dgm:t>
    </dgm:pt>
    <dgm:pt modelId="{310AB91A-181C-4C4F-8708-BEB181AEDC62}" type="pres">
      <dgm:prSet presAssocID="{4F9BDC3D-ACBD-0548-BC34-91F231F4AB5F}" presName="node" presStyleLbl="node1" presStyleIdx="1" presStyleCnt="6" custScaleX="165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265D9-0C08-174F-BD93-E4242AAC2244}" type="pres">
      <dgm:prSet presAssocID="{4F9BDC3D-ACBD-0548-BC34-91F231F4AB5F}" presName="dummy" presStyleCnt="0"/>
      <dgm:spPr/>
    </dgm:pt>
    <dgm:pt modelId="{30DF2B06-EC01-044E-B11F-D5082B443287}" type="pres">
      <dgm:prSet presAssocID="{459B6F22-6F30-FC4D-A35C-982CE39C2D15}" presName="sibTrans" presStyleLbl="sibTrans2D1" presStyleIdx="1" presStyleCnt="6" custLinFactNeighborX="9710" custLinFactNeighborY="-162"/>
      <dgm:spPr/>
      <dgm:t>
        <a:bodyPr/>
        <a:lstStyle/>
        <a:p>
          <a:endParaRPr lang="ru-RU"/>
        </a:p>
      </dgm:t>
    </dgm:pt>
    <dgm:pt modelId="{75BF0AA3-E118-4E47-BBB8-957A2990A6CA}" type="pres">
      <dgm:prSet presAssocID="{DCDB8DA5-3148-5849-8554-EFC55C033FF9}" presName="node" presStyleLbl="node1" presStyleIdx="2" presStyleCnt="6" custScaleX="157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4B842-2E31-CA43-8A82-D5C60BF14E2C}" type="pres">
      <dgm:prSet presAssocID="{DCDB8DA5-3148-5849-8554-EFC55C033FF9}" presName="dummy" presStyleCnt="0"/>
      <dgm:spPr/>
    </dgm:pt>
    <dgm:pt modelId="{5F0F83D9-5CD5-864A-A0A5-1ED22919D29B}" type="pres">
      <dgm:prSet presAssocID="{172997BD-902E-3146-9C70-22E8CA2CCF13}" presName="sibTrans" presStyleLbl="sibTrans2D1" presStyleIdx="2" presStyleCnt="6" custScaleX="120619" custScaleY="102160"/>
      <dgm:spPr/>
      <dgm:t>
        <a:bodyPr/>
        <a:lstStyle/>
        <a:p>
          <a:endParaRPr lang="ru-RU"/>
        </a:p>
      </dgm:t>
    </dgm:pt>
    <dgm:pt modelId="{741CE69A-D25E-B54B-BCAC-553AC1EE896F}" type="pres">
      <dgm:prSet presAssocID="{D7F1FD75-B58B-1B4A-A177-EB31B406A20A}" presName="node" presStyleLbl="node1" presStyleIdx="3" presStyleCnt="6" custScaleX="14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2EBE4-3BD8-FD47-A021-F429AD27AEF4}" type="pres">
      <dgm:prSet presAssocID="{D7F1FD75-B58B-1B4A-A177-EB31B406A20A}" presName="dummy" presStyleCnt="0"/>
      <dgm:spPr/>
    </dgm:pt>
    <dgm:pt modelId="{349A8C39-D661-8148-AF2D-038FC28779D9}" type="pres">
      <dgm:prSet presAssocID="{DABCFEC5-B1AB-AD4F-9466-953F1E4C0ABD}" presName="sibTrans" presStyleLbl="sibTrans2D1" presStyleIdx="3" presStyleCnt="6" custScaleX="119056" custScaleY="114557"/>
      <dgm:spPr/>
      <dgm:t>
        <a:bodyPr/>
        <a:lstStyle/>
        <a:p>
          <a:endParaRPr lang="ru-RU"/>
        </a:p>
      </dgm:t>
    </dgm:pt>
    <dgm:pt modelId="{F747C72A-9028-7549-922E-BBD8809EF354}" type="pres">
      <dgm:prSet presAssocID="{7C75DF4C-E5AB-B646-AB90-3A92F244F5C7}" presName="node" presStyleLbl="node1" presStyleIdx="4" presStyleCnt="6" custScaleX="1620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44BB3-304E-BA43-B7A0-C3492203ACCF}" type="pres">
      <dgm:prSet presAssocID="{7C75DF4C-E5AB-B646-AB90-3A92F244F5C7}" presName="dummy" presStyleCnt="0"/>
      <dgm:spPr/>
    </dgm:pt>
    <dgm:pt modelId="{3A5EF367-6EB6-9E48-AF4F-925F9F6041D9}" type="pres">
      <dgm:prSet presAssocID="{5308ACF6-BEE6-0644-B190-E169CC73556E}" presName="sibTrans" presStyleLbl="sibTrans2D1" presStyleIdx="4" presStyleCnt="6" custScaleX="134301"/>
      <dgm:spPr/>
      <dgm:t>
        <a:bodyPr/>
        <a:lstStyle/>
        <a:p>
          <a:endParaRPr lang="ru-RU"/>
        </a:p>
      </dgm:t>
    </dgm:pt>
    <dgm:pt modelId="{17559908-1A3F-444D-A285-0F6EF68FF5E0}" type="pres">
      <dgm:prSet presAssocID="{80EEA791-A23C-F047-8398-AE07364FF8CE}" presName="node" presStyleLbl="node1" presStyleIdx="5" presStyleCnt="6" custScaleX="173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7F120-99B0-E74A-8129-DBB789413764}" type="pres">
      <dgm:prSet presAssocID="{80EEA791-A23C-F047-8398-AE07364FF8CE}" presName="dummy" presStyleCnt="0"/>
      <dgm:spPr/>
    </dgm:pt>
    <dgm:pt modelId="{BA78B8B5-029F-0D4D-9AB4-9DC96B123EED}" type="pres">
      <dgm:prSet presAssocID="{5DE5554F-9AD9-1F4E-AD78-DBDF0CA25F92}" presName="sibTrans" presStyleLbl="sibTrans2D1" presStyleIdx="5" presStyleCnt="6" custScaleX="133016" custScaleY="112721"/>
      <dgm:spPr/>
      <dgm:t>
        <a:bodyPr/>
        <a:lstStyle/>
        <a:p>
          <a:endParaRPr lang="ru-RU"/>
        </a:p>
      </dgm:t>
    </dgm:pt>
  </dgm:ptLst>
  <dgm:cxnLst>
    <dgm:cxn modelId="{EFFDEFDC-6E4B-4749-A0E5-8E53D4FB8D2F}" srcId="{B76EC1FA-02C5-4C43-9902-E054731FCA3A}" destId="{7C75DF4C-E5AB-B646-AB90-3A92F244F5C7}" srcOrd="4" destOrd="0" parTransId="{16E913CD-9DD7-4D40-BE23-530BB228DCD6}" sibTransId="{5308ACF6-BEE6-0644-B190-E169CC73556E}"/>
    <dgm:cxn modelId="{465160ED-6C05-3246-B059-51F126A1E9F9}" srcId="{B76EC1FA-02C5-4C43-9902-E054731FCA3A}" destId="{80EEA791-A23C-F047-8398-AE07364FF8CE}" srcOrd="5" destOrd="0" parTransId="{C0D09940-DCD0-0747-9CDD-90981B6E7AEC}" sibTransId="{5DE5554F-9AD9-1F4E-AD78-DBDF0CA25F92}"/>
    <dgm:cxn modelId="{CDFDFBA1-91BB-444D-9D8D-858BFC1C825B}" type="presOf" srcId="{5308ACF6-BEE6-0644-B190-E169CC73556E}" destId="{3A5EF367-6EB6-9E48-AF4F-925F9F6041D9}" srcOrd="0" destOrd="0" presId="urn:microsoft.com/office/officeart/2005/8/layout/radial6"/>
    <dgm:cxn modelId="{17D79B7D-E070-B043-A2CB-BCBC21E779C5}" srcId="{5F3A96A7-72E2-FF42-B3A8-824C497F5B76}" destId="{B76EC1FA-02C5-4C43-9902-E054731FCA3A}" srcOrd="0" destOrd="0" parTransId="{A0972712-97BD-4D47-AA09-F2316F60523E}" sibTransId="{6C7CA06B-B5CC-9A4F-90E2-70F5BFCCDE51}"/>
    <dgm:cxn modelId="{EA2A06F7-56C3-B44B-B769-DF2A564557E5}" type="presOf" srcId="{7C75DF4C-E5AB-B646-AB90-3A92F244F5C7}" destId="{F747C72A-9028-7549-922E-BBD8809EF354}" srcOrd="0" destOrd="0" presId="urn:microsoft.com/office/officeart/2005/8/layout/radial6"/>
    <dgm:cxn modelId="{2A8E33D1-E29D-0C44-B648-0D7D91FB4A01}" type="presOf" srcId="{DCDB8DA5-3148-5849-8554-EFC55C033FF9}" destId="{75BF0AA3-E118-4E47-BBB8-957A2990A6CA}" srcOrd="0" destOrd="0" presId="urn:microsoft.com/office/officeart/2005/8/layout/radial6"/>
    <dgm:cxn modelId="{423E08DC-8698-FF41-A48A-2E242926E717}" type="presOf" srcId="{4F9BDC3D-ACBD-0548-BC34-91F231F4AB5F}" destId="{310AB91A-181C-4C4F-8708-BEB181AEDC62}" srcOrd="0" destOrd="0" presId="urn:microsoft.com/office/officeart/2005/8/layout/radial6"/>
    <dgm:cxn modelId="{79D2C07D-9DBB-BA41-A909-A89E706530E0}" srcId="{B76EC1FA-02C5-4C43-9902-E054731FCA3A}" destId="{4F9BDC3D-ACBD-0548-BC34-91F231F4AB5F}" srcOrd="1" destOrd="0" parTransId="{AA22BB20-82FF-EB4C-9815-4E0F185C58B0}" sibTransId="{459B6F22-6F30-FC4D-A35C-982CE39C2D15}"/>
    <dgm:cxn modelId="{E6342BAE-D98D-424E-8A6E-380635FC0A1E}" srcId="{B76EC1FA-02C5-4C43-9902-E054731FCA3A}" destId="{D7F1FD75-B58B-1B4A-A177-EB31B406A20A}" srcOrd="3" destOrd="0" parTransId="{05BC1FFE-EB11-5A49-9C35-249E728695B0}" sibTransId="{DABCFEC5-B1AB-AD4F-9466-953F1E4C0ABD}"/>
    <dgm:cxn modelId="{B14A9E35-F048-BA4C-A1A0-40EDD54E061B}" type="presOf" srcId="{D7F1FD75-B58B-1B4A-A177-EB31B406A20A}" destId="{741CE69A-D25E-B54B-BCAC-553AC1EE896F}" srcOrd="0" destOrd="0" presId="urn:microsoft.com/office/officeart/2005/8/layout/radial6"/>
    <dgm:cxn modelId="{2D4477F7-17B8-A146-93C2-B8051145C966}" srcId="{B76EC1FA-02C5-4C43-9902-E054731FCA3A}" destId="{DCDB8DA5-3148-5849-8554-EFC55C033FF9}" srcOrd="2" destOrd="0" parTransId="{BEDBB4BE-BFBD-3F4A-80AA-51CFF4D1AAF5}" sibTransId="{172997BD-902E-3146-9C70-22E8CA2CCF13}"/>
    <dgm:cxn modelId="{3B9BB254-8C4B-C64A-8943-6DD352AB53B8}" type="presOf" srcId="{FD0A42B5-483B-B540-B71E-5EAD4F3667E2}" destId="{B01173C1-60A7-024F-8271-7D1D1D568E72}" srcOrd="0" destOrd="0" presId="urn:microsoft.com/office/officeart/2005/8/layout/radial6"/>
    <dgm:cxn modelId="{C03B4859-26D3-9841-B8A3-4DC1C6AFB1E2}" type="presOf" srcId="{459B6F22-6F30-FC4D-A35C-982CE39C2D15}" destId="{30DF2B06-EC01-044E-B11F-D5082B443287}" srcOrd="0" destOrd="0" presId="urn:microsoft.com/office/officeart/2005/8/layout/radial6"/>
    <dgm:cxn modelId="{A7E1538A-C95E-944F-BB5A-BA632AA268BF}" type="presOf" srcId="{80EEA791-A23C-F047-8398-AE07364FF8CE}" destId="{17559908-1A3F-444D-A285-0F6EF68FF5E0}" srcOrd="0" destOrd="0" presId="urn:microsoft.com/office/officeart/2005/8/layout/radial6"/>
    <dgm:cxn modelId="{CA9FB11F-C461-0147-9533-13779A993EAB}" type="presOf" srcId="{B76EC1FA-02C5-4C43-9902-E054731FCA3A}" destId="{A1BE9B06-1F65-3C4D-AC8D-5D7B3766CCCA}" srcOrd="0" destOrd="0" presId="urn:microsoft.com/office/officeart/2005/8/layout/radial6"/>
    <dgm:cxn modelId="{F5F87780-411C-0D47-9640-49BA7DE743B9}" type="presOf" srcId="{172997BD-902E-3146-9C70-22E8CA2CCF13}" destId="{5F0F83D9-5CD5-864A-A0A5-1ED22919D29B}" srcOrd="0" destOrd="0" presId="urn:microsoft.com/office/officeart/2005/8/layout/radial6"/>
    <dgm:cxn modelId="{3D2D05C8-C4E5-5947-8FB7-3B0D8B91C9B1}" type="presOf" srcId="{5DE5554F-9AD9-1F4E-AD78-DBDF0CA25F92}" destId="{BA78B8B5-029F-0D4D-9AB4-9DC96B123EED}" srcOrd="0" destOrd="0" presId="urn:microsoft.com/office/officeart/2005/8/layout/radial6"/>
    <dgm:cxn modelId="{04185B67-687A-C149-BA97-E0EBC5AB8213}" type="presOf" srcId="{5F3A96A7-72E2-FF42-B3A8-824C497F5B76}" destId="{A7EBDEE2-C68B-854D-A23F-754CF8EC6871}" srcOrd="0" destOrd="0" presId="urn:microsoft.com/office/officeart/2005/8/layout/radial6"/>
    <dgm:cxn modelId="{95218855-8EC3-E84A-A5E6-A56ADFBE1911}" srcId="{B76EC1FA-02C5-4C43-9902-E054731FCA3A}" destId="{38A28350-B5FB-194F-B16B-DCD10DC0BFD9}" srcOrd="0" destOrd="0" parTransId="{312C8C75-1ED5-AE43-B473-A1EB57A1250A}" sibTransId="{FD0A42B5-483B-B540-B71E-5EAD4F3667E2}"/>
    <dgm:cxn modelId="{243D0EBF-8FFA-CC4A-9967-920E1DE79C04}" type="presOf" srcId="{38A28350-B5FB-194F-B16B-DCD10DC0BFD9}" destId="{867079CA-8604-084F-9473-C14D6A348E9C}" srcOrd="0" destOrd="0" presId="urn:microsoft.com/office/officeart/2005/8/layout/radial6"/>
    <dgm:cxn modelId="{2163CC23-E9AF-0149-8633-1B4A79FD761C}" type="presOf" srcId="{DABCFEC5-B1AB-AD4F-9466-953F1E4C0ABD}" destId="{349A8C39-D661-8148-AF2D-038FC28779D9}" srcOrd="0" destOrd="0" presId="urn:microsoft.com/office/officeart/2005/8/layout/radial6"/>
    <dgm:cxn modelId="{1E7ED019-0358-6B4A-9233-4F1FDC382418}" type="presParOf" srcId="{A7EBDEE2-C68B-854D-A23F-754CF8EC6871}" destId="{A1BE9B06-1F65-3C4D-AC8D-5D7B3766CCCA}" srcOrd="0" destOrd="0" presId="urn:microsoft.com/office/officeart/2005/8/layout/radial6"/>
    <dgm:cxn modelId="{AA3B53E0-FF25-F04B-BB03-3BC300F64D8B}" type="presParOf" srcId="{A7EBDEE2-C68B-854D-A23F-754CF8EC6871}" destId="{867079CA-8604-084F-9473-C14D6A348E9C}" srcOrd="1" destOrd="0" presId="urn:microsoft.com/office/officeart/2005/8/layout/radial6"/>
    <dgm:cxn modelId="{DAD15B6B-1305-5B4B-BD3F-66674FFF8944}" type="presParOf" srcId="{A7EBDEE2-C68B-854D-A23F-754CF8EC6871}" destId="{CEBF6908-1DF0-684D-B36B-328EB855258E}" srcOrd="2" destOrd="0" presId="urn:microsoft.com/office/officeart/2005/8/layout/radial6"/>
    <dgm:cxn modelId="{A3165836-484B-3F4A-9B77-41B848F86F3C}" type="presParOf" srcId="{A7EBDEE2-C68B-854D-A23F-754CF8EC6871}" destId="{B01173C1-60A7-024F-8271-7D1D1D568E72}" srcOrd="3" destOrd="0" presId="urn:microsoft.com/office/officeart/2005/8/layout/radial6"/>
    <dgm:cxn modelId="{C65C1A10-EC13-0244-91EF-7D2ED20CA7A0}" type="presParOf" srcId="{A7EBDEE2-C68B-854D-A23F-754CF8EC6871}" destId="{310AB91A-181C-4C4F-8708-BEB181AEDC62}" srcOrd="4" destOrd="0" presId="urn:microsoft.com/office/officeart/2005/8/layout/radial6"/>
    <dgm:cxn modelId="{1A430680-5FE2-4242-A044-AC5652D103F9}" type="presParOf" srcId="{A7EBDEE2-C68B-854D-A23F-754CF8EC6871}" destId="{A24265D9-0C08-174F-BD93-E4242AAC2244}" srcOrd="5" destOrd="0" presId="urn:microsoft.com/office/officeart/2005/8/layout/radial6"/>
    <dgm:cxn modelId="{4C8DE08B-2AED-8141-A82E-AAAEA25A18CB}" type="presParOf" srcId="{A7EBDEE2-C68B-854D-A23F-754CF8EC6871}" destId="{30DF2B06-EC01-044E-B11F-D5082B443287}" srcOrd="6" destOrd="0" presId="urn:microsoft.com/office/officeart/2005/8/layout/radial6"/>
    <dgm:cxn modelId="{AEB8CC50-9B6B-3C48-8079-2BCBE747C5CA}" type="presParOf" srcId="{A7EBDEE2-C68B-854D-A23F-754CF8EC6871}" destId="{75BF0AA3-E118-4E47-BBB8-957A2990A6CA}" srcOrd="7" destOrd="0" presId="urn:microsoft.com/office/officeart/2005/8/layout/radial6"/>
    <dgm:cxn modelId="{EEFAC270-522D-EE47-A69B-5CE89AEBDE8C}" type="presParOf" srcId="{A7EBDEE2-C68B-854D-A23F-754CF8EC6871}" destId="{4824B842-2E31-CA43-8A82-D5C60BF14E2C}" srcOrd="8" destOrd="0" presId="urn:microsoft.com/office/officeart/2005/8/layout/radial6"/>
    <dgm:cxn modelId="{BEE47346-0982-5B4F-992F-A3B11200CC32}" type="presParOf" srcId="{A7EBDEE2-C68B-854D-A23F-754CF8EC6871}" destId="{5F0F83D9-5CD5-864A-A0A5-1ED22919D29B}" srcOrd="9" destOrd="0" presId="urn:microsoft.com/office/officeart/2005/8/layout/radial6"/>
    <dgm:cxn modelId="{C4034FE9-A6D1-FC48-9952-03CF8E6B4CE0}" type="presParOf" srcId="{A7EBDEE2-C68B-854D-A23F-754CF8EC6871}" destId="{741CE69A-D25E-B54B-BCAC-553AC1EE896F}" srcOrd="10" destOrd="0" presId="urn:microsoft.com/office/officeart/2005/8/layout/radial6"/>
    <dgm:cxn modelId="{5EAEF00F-BC4B-A947-B2AF-F2443DA85893}" type="presParOf" srcId="{A7EBDEE2-C68B-854D-A23F-754CF8EC6871}" destId="{33E2EBE4-3BD8-FD47-A021-F429AD27AEF4}" srcOrd="11" destOrd="0" presId="urn:microsoft.com/office/officeart/2005/8/layout/radial6"/>
    <dgm:cxn modelId="{AC9D7FD3-B62D-2C42-BF4B-B1F26606524E}" type="presParOf" srcId="{A7EBDEE2-C68B-854D-A23F-754CF8EC6871}" destId="{349A8C39-D661-8148-AF2D-038FC28779D9}" srcOrd="12" destOrd="0" presId="urn:microsoft.com/office/officeart/2005/8/layout/radial6"/>
    <dgm:cxn modelId="{38845549-0336-494B-BCD9-F6C561D80875}" type="presParOf" srcId="{A7EBDEE2-C68B-854D-A23F-754CF8EC6871}" destId="{F747C72A-9028-7549-922E-BBD8809EF354}" srcOrd="13" destOrd="0" presId="urn:microsoft.com/office/officeart/2005/8/layout/radial6"/>
    <dgm:cxn modelId="{5BAE654D-78B6-424B-9161-7863CEC0AA15}" type="presParOf" srcId="{A7EBDEE2-C68B-854D-A23F-754CF8EC6871}" destId="{2AD44BB3-304E-BA43-B7A0-C3492203ACCF}" srcOrd="14" destOrd="0" presId="urn:microsoft.com/office/officeart/2005/8/layout/radial6"/>
    <dgm:cxn modelId="{AD025065-C4E4-AB47-BE39-12A514608FA5}" type="presParOf" srcId="{A7EBDEE2-C68B-854D-A23F-754CF8EC6871}" destId="{3A5EF367-6EB6-9E48-AF4F-925F9F6041D9}" srcOrd="15" destOrd="0" presId="urn:microsoft.com/office/officeart/2005/8/layout/radial6"/>
    <dgm:cxn modelId="{BE7EC28F-2742-A243-833F-F501951999D6}" type="presParOf" srcId="{A7EBDEE2-C68B-854D-A23F-754CF8EC6871}" destId="{17559908-1A3F-444D-A285-0F6EF68FF5E0}" srcOrd="16" destOrd="0" presId="urn:microsoft.com/office/officeart/2005/8/layout/radial6"/>
    <dgm:cxn modelId="{14143282-B430-7A4D-B922-B15688B31E56}" type="presParOf" srcId="{A7EBDEE2-C68B-854D-A23F-754CF8EC6871}" destId="{F287F120-99B0-E74A-8129-DBB789413764}" srcOrd="17" destOrd="0" presId="urn:microsoft.com/office/officeart/2005/8/layout/radial6"/>
    <dgm:cxn modelId="{53951E60-C730-BA4F-A9B8-05FACFB145E1}" type="presParOf" srcId="{A7EBDEE2-C68B-854D-A23F-754CF8EC6871}" destId="{BA78B8B5-029F-0D4D-9AB4-9DC96B123EED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857EB4-5841-2940-BABB-C60CCEE8BD17}" type="doc">
      <dgm:prSet loTypeId="urn:microsoft.com/office/officeart/2005/8/layout/matrix2" loCatId="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DAF8D34-611B-AD4B-8C82-52AF2B95BC6E}">
      <dgm:prSet phldrT="[Текст]" custT="1"/>
      <dgm:spPr/>
      <dgm:t>
        <a:bodyPr/>
        <a:lstStyle/>
        <a:p>
          <a:r>
            <a:rPr lang="ru-RU" sz="1800" b="1" dirty="0" smtClean="0"/>
            <a:t>БУДІВНИЦТВО ОБ'ЄКТІВ ПІД ЗАМОВЛЕННЯ</a:t>
          </a:r>
          <a:endParaRPr lang="ru-RU" sz="1800" b="1" dirty="0"/>
        </a:p>
      </dgm:t>
    </dgm:pt>
    <dgm:pt modelId="{82AA8E78-DFFC-D24B-B8F5-DAB29C371632}" type="parTrans" cxnId="{500D79D7-86BA-CE44-9733-7711655EC9F0}">
      <dgm:prSet/>
      <dgm:spPr/>
      <dgm:t>
        <a:bodyPr/>
        <a:lstStyle/>
        <a:p>
          <a:endParaRPr lang="ru-RU"/>
        </a:p>
      </dgm:t>
    </dgm:pt>
    <dgm:pt modelId="{F05E6BBE-0C6D-944F-A177-F0AD7338E94E}" type="sibTrans" cxnId="{500D79D7-86BA-CE44-9733-7711655EC9F0}">
      <dgm:prSet/>
      <dgm:spPr/>
      <dgm:t>
        <a:bodyPr/>
        <a:lstStyle/>
        <a:p>
          <a:endParaRPr lang="ru-RU"/>
        </a:p>
      </dgm:t>
    </dgm:pt>
    <dgm:pt modelId="{29FC0813-5552-0945-A683-BBFE3B44FB09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/>
            <a:t>ПРОДАЖ ІНЖЕНЕРНО ПІДГОТОВЛЕНИХ ДІЛЯНОК </a:t>
          </a:r>
          <a:endParaRPr lang="ru-RU" sz="1800" b="1" dirty="0"/>
        </a:p>
      </dgm:t>
    </dgm:pt>
    <dgm:pt modelId="{23466F2D-FB46-2C40-9399-EFAC0FCC1E0D}" type="parTrans" cxnId="{D8F05640-CA73-BC43-8E73-7BDA879DB801}">
      <dgm:prSet/>
      <dgm:spPr/>
      <dgm:t>
        <a:bodyPr/>
        <a:lstStyle/>
        <a:p>
          <a:endParaRPr lang="ru-RU"/>
        </a:p>
      </dgm:t>
    </dgm:pt>
    <dgm:pt modelId="{EBC910A7-552F-B542-8187-D78380CA6F0E}" type="sibTrans" cxnId="{D8F05640-CA73-BC43-8E73-7BDA879DB801}">
      <dgm:prSet/>
      <dgm:spPr/>
      <dgm:t>
        <a:bodyPr/>
        <a:lstStyle/>
        <a:p>
          <a:endParaRPr lang="ru-RU"/>
        </a:p>
      </dgm:t>
    </dgm:pt>
    <dgm:pt modelId="{1BAF04DF-BC3E-8542-8E28-F330FB41B565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b="1" dirty="0" smtClean="0"/>
            <a:t>ОРЕНДА НЕРУХОМОСТІ З НАСТУПНИМ ПРОДАЖЕМ</a:t>
          </a:r>
          <a:endParaRPr lang="ru-RU" sz="1800" b="1" dirty="0"/>
        </a:p>
      </dgm:t>
    </dgm:pt>
    <dgm:pt modelId="{355057DD-4D95-B84D-8453-CA75F0746963}" type="parTrans" cxnId="{5E916510-90CB-334B-8D20-1AEAC4019711}">
      <dgm:prSet/>
      <dgm:spPr/>
      <dgm:t>
        <a:bodyPr/>
        <a:lstStyle/>
        <a:p>
          <a:endParaRPr lang="ru-RU"/>
        </a:p>
      </dgm:t>
    </dgm:pt>
    <dgm:pt modelId="{429814AA-51C9-9646-ABB7-1B6856FC43B3}" type="sibTrans" cxnId="{5E916510-90CB-334B-8D20-1AEAC4019711}">
      <dgm:prSet/>
      <dgm:spPr/>
      <dgm:t>
        <a:bodyPr/>
        <a:lstStyle/>
        <a:p>
          <a:endParaRPr lang="ru-RU"/>
        </a:p>
      </dgm:t>
    </dgm:pt>
    <dgm:pt modelId="{DEACCC45-4437-9F4F-B182-246906A7B538}">
      <dgm:prSet phldrT="[Текст]" custT="1"/>
      <dgm:spPr/>
      <dgm:t>
        <a:bodyPr/>
        <a:lstStyle/>
        <a:p>
          <a:r>
            <a:rPr lang="ru-RU" sz="1800" b="1" dirty="0" smtClean="0"/>
            <a:t>СТВОРЕННЯ СПІЛЬНОГО ПІДПРИЄМСТВА</a:t>
          </a:r>
          <a:endParaRPr lang="ru-RU" sz="1800" b="1" dirty="0"/>
        </a:p>
      </dgm:t>
    </dgm:pt>
    <dgm:pt modelId="{69BB45DE-97AC-804B-BAEA-B033CA300C64}" type="parTrans" cxnId="{E30219AB-18F6-F949-93F9-8075C980FAC5}">
      <dgm:prSet/>
      <dgm:spPr/>
      <dgm:t>
        <a:bodyPr/>
        <a:lstStyle/>
        <a:p>
          <a:endParaRPr lang="ru-RU"/>
        </a:p>
      </dgm:t>
    </dgm:pt>
    <dgm:pt modelId="{86FF6467-DD27-B947-B42A-F8F55BA58EEE}" type="sibTrans" cxnId="{E30219AB-18F6-F949-93F9-8075C980FAC5}">
      <dgm:prSet/>
      <dgm:spPr/>
      <dgm:t>
        <a:bodyPr/>
        <a:lstStyle/>
        <a:p>
          <a:endParaRPr lang="ru-RU"/>
        </a:p>
      </dgm:t>
    </dgm:pt>
    <dgm:pt modelId="{D900DE05-EB64-FF4F-BAA0-A8B7971B7BBB}" type="pres">
      <dgm:prSet presAssocID="{0E857EB4-5841-2940-BABB-C60CCEE8BD1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D6791F-8B7B-D242-A99B-5BFCF71E9B01}" type="pres">
      <dgm:prSet presAssocID="{0E857EB4-5841-2940-BABB-C60CCEE8BD17}" presName="axisShape" presStyleLbl="bgShp" presStyleIdx="0" presStyleCnt="1" custScaleX="153704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28F7FE69-EB96-AC49-AC26-3D39C5117D5F}" type="pres">
      <dgm:prSet presAssocID="{0E857EB4-5841-2940-BABB-C60CCEE8BD17}" presName="rect1" presStyleLbl="node1" presStyleIdx="0" presStyleCnt="4" custScaleX="156381" custLinFactNeighborX="-32041" custLinFactNeighborY="-35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6625E-DBB3-6F4E-8880-E4713AC07F7C}" type="pres">
      <dgm:prSet presAssocID="{0E857EB4-5841-2940-BABB-C60CCEE8BD17}" presName="rect2" presStyleLbl="node1" presStyleIdx="1" presStyleCnt="4" custScaleX="168544" custLinFactNeighborX="35219" custLinFactNeighborY="-35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50086-1CE4-5A49-85FD-F1C5ECD9FF02}" type="pres">
      <dgm:prSet presAssocID="{0E857EB4-5841-2940-BABB-C60CCEE8BD17}" presName="rect3" presStyleLbl="node1" presStyleIdx="2" presStyleCnt="4" custScaleX="162122" custLinFactNeighborX="-33800" custLinFactNeighborY="-23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62E56-04EA-984D-97A6-5F810E0D8050}" type="pres">
      <dgm:prSet presAssocID="{0E857EB4-5841-2940-BABB-C60CCEE8BD17}" presName="rect4" presStyleLbl="node1" presStyleIdx="3" presStyleCnt="4" custScaleX="159298" custLinFactNeighborX="35212" custLinFactNeighborY="-23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0D79D7-86BA-CE44-9733-7711655EC9F0}" srcId="{0E857EB4-5841-2940-BABB-C60CCEE8BD17}" destId="{4DAF8D34-611B-AD4B-8C82-52AF2B95BC6E}" srcOrd="0" destOrd="0" parTransId="{82AA8E78-DFFC-D24B-B8F5-DAB29C371632}" sibTransId="{F05E6BBE-0C6D-944F-A177-F0AD7338E94E}"/>
    <dgm:cxn modelId="{2106845F-13DA-1E4C-8B48-B8408A87C397}" type="presOf" srcId="{1BAF04DF-BC3E-8542-8E28-F330FB41B565}" destId="{41150086-1CE4-5A49-85FD-F1C5ECD9FF02}" srcOrd="0" destOrd="0" presId="urn:microsoft.com/office/officeart/2005/8/layout/matrix2"/>
    <dgm:cxn modelId="{D8F05640-CA73-BC43-8E73-7BDA879DB801}" srcId="{0E857EB4-5841-2940-BABB-C60CCEE8BD17}" destId="{29FC0813-5552-0945-A683-BBFE3B44FB09}" srcOrd="1" destOrd="0" parTransId="{23466F2D-FB46-2C40-9399-EFAC0FCC1E0D}" sibTransId="{EBC910A7-552F-B542-8187-D78380CA6F0E}"/>
    <dgm:cxn modelId="{DBFEB469-357A-3441-8851-797043C49A7C}" type="presOf" srcId="{29FC0813-5552-0945-A683-BBFE3B44FB09}" destId="{ACB6625E-DBB3-6F4E-8880-E4713AC07F7C}" srcOrd="0" destOrd="0" presId="urn:microsoft.com/office/officeart/2005/8/layout/matrix2"/>
    <dgm:cxn modelId="{1B61DA6C-E7C6-1546-9988-A29C88AEF79E}" type="presOf" srcId="{DEACCC45-4437-9F4F-B182-246906A7B538}" destId="{5FE62E56-04EA-984D-97A6-5F810E0D8050}" srcOrd="0" destOrd="0" presId="urn:microsoft.com/office/officeart/2005/8/layout/matrix2"/>
    <dgm:cxn modelId="{C72A2950-F468-9C48-8815-F746082EB60F}" type="presOf" srcId="{0E857EB4-5841-2940-BABB-C60CCEE8BD17}" destId="{D900DE05-EB64-FF4F-BAA0-A8B7971B7BBB}" srcOrd="0" destOrd="0" presId="urn:microsoft.com/office/officeart/2005/8/layout/matrix2"/>
    <dgm:cxn modelId="{4CFE1ED8-0208-3944-8DCA-281D196FB982}" type="presOf" srcId="{4DAF8D34-611B-AD4B-8C82-52AF2B95BC6E}" destId="{28F7FE69-EB96-AC49-AC26-3D39C5117D5F}" srcOrd="0" destOrd="0" presId="urn:microsoft.com/office/officeart/2005/8/layout/matrix2"/>
    <dgm:cxn modelId="{E30219AB-18F6-F949-93F9-8075C980FAC5}" srcId="{0E857EB4-5841-2940-BABB-C60CCEE8BD17}" destId="{DEACCC45-4437-9F4F-B182-246906A7B538}" srcOrd="3" destOrd="0" parTransId="{69BB45DE-97AC-804B-BAEA-B033CA300C64}" sibTransId="{86FF6467-DD27-B947-B42A-F8F55BA58EEE}"/>
    <dgm:cxn modelId="{5E916510-90CB-334B-8D20-1AEAC4019711}" srcId="{0E857EB4-5841-2940-BABB-C60CCEE8BD17}" destId="{1BAF04DF-BC3E-8542-8E28-F330FB41B565}" srcOrd="2" destOrd="0" parTransId="{355057DD-4D95-B84D-8453-CA75F0746963}" sibTransId="{429814AA-51C9-9646-ABB7-1B6856FC43B3}"/>
    <dgm:cxn modelId="{D6D4093D-6ED3-4143-9244-411F6E2715D8}" type="presParOf" srcId="{D900DE05-EB64-FF4F-BAA0-A8B7971B7BBB}" destId="{8ED6791F-8B7B-D242-A99B-5BFCF71E9B01}" srcOrd="0" destOrd="0" presId="urn:microsoft.com/office/officeart/2005/8/layout/matrix2"/>
    <dgm:cxn modelId="{AB013ECC-2745-A144-9698-D1C2DF2902A6}" type="presParOf" srcId="{D900DE05-EB64-FF4F-BAA0-A8B7971B7BBB}" destId="{28F7FE69-EB96-AC49-AC26-3D39C5117D5F}" srcOrd="1" destOrd="0" presId="urn:microsoft.com/office/officeart/2005/8/layout/matrix2"/>
    <dgm:cxn modelId="{C8AF9F13-64A5-524E-911A-66B1FE41EDD0}" type="presParOf" srcId="{D900DE05-EB64-FF4F-BAA0-A8B7971B7BBB}" destId="{ACB6625E-DBB3-6F4E-8880-E4713AC07F7C}" srcOrd="2" destOrd="0" presId="urn:microsoft.com/office/officeart/2005/8/layout/matrix2"/>
    <dgm:cxn modelId="{DCFF109B-5CEF-2144-A975-9246AF756D0B}" type="presParOf" srcId="{D900DE05-EB64-FF4F-BAA0-A8B7971B7BBB}" destId="{41150086-1CE4-5A49-85FD-F1C5ECD9FF02}" srcOrd="3" destOrd="0" presId="urn:microsoft.com/office/officeart/2005/8/layout/matrix2"/>
    <dgm:cxn modelId="{D73A98BE-29F5-8347-9300-0811B862F59A}" type="presParOf" srcId="{D900DE05-EB64-FF4F-BAA0-A8B7971B7BBB}" destId="{5FE62E56-04EA-984D-97A6-5F810E0D805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5AE58B-F418-9B46-AA6C-DE5A432BAE4A}" type="doc">
      <dgm:prSet loTypeId="urn:microsoft.com/office/officeart/2008/layout/VerticalCurvedList" loCatId="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ADDA0F1C-0494-0241-910D-AFA263C54327}">
      <dgm:prSet phldrT="[Текст]"/>
      <dgm:spPr>
        <a:xfrm>
          <a:off x="610504" y="416587"/>
          <a:ext cx="7440913" cy="833607"/>
        </a:xfrm>
        <a:prstGeom prst="rect">
          <a:avLst/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0</a:t>
          </a:r>
          <a:r>
            <a:rPr lang="uk-UA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 ставка мита </a:t>
          </a:r>
          <a:r>
            <a:rPr lang="uk-UA" b="1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на обладнання і комплектуючі до нього, які не виробляються в Україні, та ввозяться для облаштування індустріального парку;</a:t>
          </a:r>
          <a:endParaRPr lang="ru-RU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gm:t>
    </dgm:pt>
    <dgm:pt modelId="{0F975A4B-37B3-CB49-9F2F-A904BD1C3F62}" type="parTrans" cxnId="{B67A0ADE-576F-C245-9E55-5AB724670E6D}">
      <dgm:prSet/>
      <dgm:spPr/>
      <dgm:t>
        <a:bodyPr/>
        <a:lstStyle/>
        <a:p>
          <a:endParaRPr lang="ru-RU"/>
        </a:p>
      </dgm:t>
    </dgm:pt>
    <dgm:pt modelId="{4269A816-7A4C-A04F-B880-10F4E6190935}" type="sibTrans" cxnId="{B67A0ADE-576F-C245-9E55-5AB724670E6D}">
      <dgm:prSet/>
      <dgm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6350" cap="flat" cmpd="sng" algn="ctr">
          <a:solidFill>
            <a:srgbClr val="8AB83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C6C79487-D679-BE45-B07F-65C44B2542A8}">
      <dgm:prSet phldrT="[Текст]"/>
      <dgm:spPr>
        <a:xfrm>
          <a:off x="1088431" y="2917843"/>
          <a:ext cx="6962986" cy="833607"/>
        </a:xfrm>
        <a:prstGeom prst="rect">
          <a:avLst/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25% </a:t>
          </a:r>
          <a:r>
            <a:rPr lang="uk-UA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державна підтримка </a:t>
          </a:r>
          <a:r>
            <a:rPr lang="uk-UA" b="1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облаштування (підведення інженерно-транспортної інфраструктури) індустріального парку;</a:t>
          </a:r>
          <a:endParaRPr lang="ru-RU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gm:t>
    </dgm:pt>
    <dgm:pt modelId="{3A007355-37C3-9F4E-814F-039CABA74190}" type="parTrans" cxnId="{594D6328-F707-AB4A-9C1D-4C1A5C2E7EA9}">
      <dgm:prSet/>
      <dgm:spPr/>
      <dgm:t>
        <a:bodyPr/>
        <a:lstStyle/>
        <a:p>
          <a:endParaRPr lang="ru-RU"/>
        </a:p>
      </dgm:t>
    </dgm:pt>
    <dgm:pt modelId="{8268813A-0F31-4B47-8A7D-011C3078AAC6}" type="sibTrans" cxnId="{594D6328-F707-AB4A-9C1D-4C1A5C2E7EA9}">
      <dgm:prSet/>
      <dgm:spPr/>
      <dgm:t>
        <a:bodyPr/>
        <a:lstStyle/>
        <a:p>
          <a:endParaRPr lang="ru-RU"/>
        </a:p>
      </dgm:t>
    </dgm:pt>
    <dgm:pt modelId="{9318E477-7F33-A449-A221-A9AD3AC0A0F8}">
      <dgm:prSet phldrT="[Текст]"/>
      <dgm:spPr>
        <a:xfrm>
          <a:off x="610504" y="4168472"/>
          <a:ext cx="7440913" cy="833607"/>
        </a:xfrm>
        <a:prstGeom prst="rect">
          <a:avLst/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гарантія стабільності – існування індустріального парку передбачено законодавством України мінімум на </a:t>
          </a:r>
          <a:r>
            <a:rPr lang="uk-UA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30 років</a:t>
          </a:r>
          <a:r>
            <a:rPr lang="uk-UA" b="1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.</a:t>
          </a:r>
          <a:endParaRPr lang="ru-RU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gm:t>
    </dgm:pt>
    <dgm:pt modelId="{A52809F3-9F02-E743-B5F6-729E5FE385B0}" type="parTrans" cxnId="{9F963DCB-2C7B-C343-9508-566E4902A465}">
      <dgm:prSet/>
      <dgm:spPr/>
      <dgm:t>
        <a:bodyPr/>
        <a:lstStyle/>
        <a:p>
          <a:endParaRPr lang="ru-RU"/>
        </a:p>
      </dgm:t>
    </dgm:pt>
    <dgm:pt modelId="{888B9C74-987B-5D41-8642-A2BDF6C48031}" type="sibTrans" cxnId="{9F963DCB-2C7B-C343-9508-566E4902A465}">
      <dgm:prSet/>
      <dgm:spPr/>
      <dgm:t>
        <a:bodyPr/>
        <a:lstStyle/>
        <a:p>
          <a:endParaRPr lang="ru-RU"/>
        </a:p>
      </dgm:t>
    </dgm:pt>
    <dgm:pt modelId="{AFF22CC2-149A-9049-A942-FF8A710D7D31}">
      <dgm:prSet/>
      <dgm:spPr>
        <a:xfrm>
          <a:off x="1088431" y="1667215"/>
          <a:ext cx="6962986" cy="833607"/>
        </a:xfrm>
        <a:prstGeom prst="rect">
          <a:avLst/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0 </a:t>
          </a:r>
          <a:r>
            <a:rPr lang="uk-UA" b="1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пайової участі </a:t>
          </a:r>
          <a:r>
            <a:rPr lang="uk-UA" b="1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у розвитку інфраструктури населених пунктів, на території яких створено індустріальний парк;</a:t>
          </a:r>
          <a:endParaRPr lang="ru-RU" b="1" dirty="0">
            <a:solidFill>
              <a:sysClr val="windowText" lastClr="000000"/>
            </a:solidFill>
            <a:latin typeface="Arial"/>
            <a:ea typeface="+mn-ea"/>
            <a:cs typeface="Arial"/>
          </a:endParaRPr>
        </a:p>
      </dgm:t>
    </dgm:pt>
    <dgm:pt modelId="{76ADFE02-C6C2-704D-9974-457668DAFB32}" type="parTrans" cxnId="{57068EF1-AB66-204D-AB05-368B04913A1E}">
      <dgm:prSet/>
      <dgm:spPr/>
      <dgm:t>
        <a:bodyPr/>
        <a:lstStyle/>
        <a:p>
          <a:endParaRPr lang="ru-RU"/>
        </a:p>
      </dgm:t>
    </dgm:pt>
    <dgm:pt modelId="{B69A9DF2-28F0-6D46-8019-54F32B5F2DF6}" type="sibTrans" cxnId="{57068EF1-AB66-204D-AB05-368B04913A1E}">
      <dgm:prSet/>
      <dgm:spPr/>
      <dgm:t>
        <a:bodyPr/>
        <a:lstStyle/>
        <a:p>
          <a:endParaRPr lang="ru-RU"/>
        </a:p>
      </dgm:t>
    </dgm:pt>
    <dgm:pt modelId="{470BAA20-EEB3-7241-A6B1-3494BFD31962}" type="pres">
      <dgm:prSet presAssocID="{5A5AE58B-F418-9B46-AA6C-DE5A432BAE4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534787C-0379-D043-8D17-5F6CD557CEB8}" type="pres">
      <dgm:prSet presAssocID="{5A5AE58B-F418-9B46-AA6C-DE5A432BAE4A}" presName="Name1" presStyleCnt="0"/>
      <dgm:spPr/>
    </dgm:pt>
    <dgm:pt modelId="{BDDA18E7-B6CD-A642-B0C2-C56E750772E4}" type="pres">
      <dgm:prSet presAssocID="{5A5AE58B-F418-9B46-AA6C-DE5A432BAE4A}" presName="cycle" presStyleCnt="0"/>
      <dgm:spPr/>
    </dgm:pt>
    <dgm:pt modelId="{79377F1D-8F71-A34A-834E-AF396A346999}" type="pres">
      <dgm:prSet presAssocID="{5A5AE58B-F418-9B46-AA6C-DE5A432BAE4A}" presName="srcNode" presStyleLbl="node1" presStyleIdx="0" presStyleCnt="4"/>
      <dgm:spPr/>
    </dgm:pt>
    <dgm:pt modelId="{6A744E95-006B-674C-AC4D-104F7312CE58}" type="pres">
      <dgm:prSet presAssocID="{5A5AE58B-F418-9B46-AA6C-DE5A432BAE4A}" presName="conn" presStyleLbl="parChTrans1D2" presStyleIdx="0" presStyleCnt="1"/>
      <dgm:spPr/>
      <dgm:t>
        <a:bodyPr/>
        <a:lstStyle/>
        <a:p>
          <a:endParaRPr lang="ru-RU"/>
        </a:p>
      </dgm:t>
    </dgm:pt>
    <dgm:pt modelId="{A8A56FAA-C64D-F242-B68A-D27C0BCC5961}" type="pres">
      <dgm:prSet presAssocID="{5A5AE58B-F418-9B46-AA6C-DE5A432BAE4A}" presName="extraNode" presStyleLbl="node1" presStyleIdx="0" presStyleCnt="4"/>
      <dgm:spPr/>
    </dgm:pt>
    <dgm:pt modelId="{3525A1F5-38AA-C741-930B-E7EF4D398D6F}" type="pres">
      <dgm:prSet presAssocID="{5A5AE58B-F418-9B46-AA6C-DE5A432BAE4A}" presName="dstNode" presStyleLbl="node1" presStyleIdx="0" presStyleCnt="4"/>
      <dgm:spPr/>
    </dgm:pt>
    <dgm:pt modelId="{22DC4257-CA3F-9A4B-A2A3-016161D263C3}" type="pres">
      <dgm:prSet presAssocID="{ADDA0F1C-0494-0241-910D-AFA263C5432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81082-C5DB-7D42-8D83-8A941FFDB03D}" type="pres">
      <dgm:prSet presAssocID="{ADDA0F1C-0494-0241-910D-AFA263C54327}" presName="accent_1" presStyleCnt="0"/>
      <dgm:spPr/>
    </dgm:pt>
    <dgm:pt modelId="{C65764C8-85B6-344E-B632-1A6401B124E7}" type="pres">
      <dgm:prSet presAssocID="{ADDA0F1C-0494-0241-910D-AFA263C54327}" presName="accentRepeatNode" presStyleLbl="solidFgAcc1" presStyleIdx="0" presStyleCnt="4"/>
      <dgm:spPr>
        <a:xfrm>
          <a:off x="89500" y="312386"/>
          <a:ext cx="1042009" cy="104200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AB83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36842D12-D064-D04E-9E18-06D21944B3A9}" type="pres">
      <dgm:prSet presAssocID="{AFF22CC2-149A-9049-A942-FF8A710D7D3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DE3BA-E4D8-BA41-8EF8-F8B29A0A5381}" type="pres">
      <dgm:prSet presAssocID="{AFF22CC2-149A-9049-A942-FF8A710D7D31}" presName="accent_2" presStyleCnt="0"/>
      <dgm:spPr/>
    </dgm:pt>
    <dgm:pt modelId="{C92D40E4-DE51-0549-BA24-E914EC379F1F}" type="pres">
      <dgm:prSet presAssocID="{AFF22CC2-149A-9049-A942-FF8A710D7D31}" presName="accentRepeatNode" presStyleLbl="solidFgAcc1" presStyleIdx="1" presStyleCnt="4"/>
      <dgm:spPr>
        <a:xfrm>
          <a:off x="567426" y="1563014"/>
          <a:ext cx="1042009" cy="104200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CF3A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2723CD99-AA77-B443-9CE1-6E1213317E5E}" type="pres">
      <dgm:prSet presAssocID="{C6C79487-D679-BE45-B07F-65C44B2542A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814B8-6EA2-BB47-A6EF-7EE92ED5FA0B}" type="pres">
      <dgm:prSet presAssocID="{C6C79487-D679-BE45-B07F-65C44B2542A8}" presName="accent_3" presStyleCnt="0"/>
      <dgm:spPr/>
    </dgm:pt>
    <dgm:pt modelId="{25636B5F-A2E5-1745-B2AE-37E4068276D2}" type="pres">
      <dgm:prSet presAssocID="{C6C79487-D679-BE45-B07F-65C44B2542A8}" presName="accentRepeatNode" presStyleLbl="solidFgAcc1" presStyleIdx="2" presStyleCnt="4"/>
      <dgm:spPr>
        <a:xfrm>
          <a:off x="567426" y="2813642"/>
          <a:ext cx="1042009" cy="104200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02967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C3DAB6BC-7665-0F4D-8B8E-C1044EDFCC47}" type="pres">
      <dgm:prSet presAssocID="{9318E477-7F33-A449-A221-A9AD3AC0A0F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5AF45-95F9-2E4A-B19F-28EFEBB9E543}" type="pres">
      <dgm:prSet presAssocID="{9318E477-7F33-A449-A221-A9AD3AC0A0F8}" presName="accent_4" presStyleCnt="0"/>
      <dgm:spPr/>
    </dgm:pt>
    <dgm:pt modelId="{D5862635-F61B-A241-BC94-70628ADFCD74}" type="pres">
      <dgm:prSet presAssocID="{9318E477-7F33-A449-A221-A9AD3AC0A0F8}" presName="accentRepeatNode" presStyleLbl="solidFgAcc1" presStyleIdx="3" presStyleCnt="4"/>
      <dgm:spPr>
        <a:xfrm>
          <a:off x="89500" y="4064271"/>
          <a:ext cx="1042009" cy="104200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AB5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</dgm:ptLst>
  <dgm:cxnLst>
    <dgm:cxn modelId="{9955EBF1-6C39-1A41-9289-DF4C7A3385A9}" type="presOf" srcId="{5A5AE58B-F418-9B46-AA6C-DE5A432BAE4A}" destId="{470BAA20-EEB3-7241-A6B1-3494BFD31962}" srcOrd="0" destOrd="0" presId="urn:microsoft.com/office/officeart/2008/layout/VerticalCurvedList"/>
    <dgm:cxn modelId="{0E8BD482-254E-7D40-9CAA-EAFC02425A46}" type="presOf" srcId="{AFF22CC2-149A-9049-A942-FF8A710D7D31}" destId="{36842D12-D064-D04E-9E18-06D21944B3A9}" srcOrd="0" destOrd="0" presId="urn:microsoft.com/office/officeart/2008/layout/VerticalCurvedList"/>
    <dgm:cxn modelId="{9F963DCB-2C7B-C343-9508-566E4902A465}" srcId="{5A5AE58B-F418-9B46-AA6C-DE5A432BAE4A}" destId="{9318E477-7F33-A449-A221-A9AD3AC0A0F8}" srcOrd="3" destOrd="0" parTransId="{A52809F3-9F02-E743-B5F6-729E5FE385B0}" sibTransId="{888B9C74-987B-5D41-8642-A2BDF6C48031}"/>
    <dgm:cxn modelId="{9937EE8B-68B4-934C-8D7A-70800022D229}" type="presOf" srcId="{4269A816-7A4C-A04F-B880-10F4E6190935}" destId="{6A744E95-006B-674C-AC4D-104F7312CE58}" srcOrd="0" destOrd="0" presId="urn:microsoft.com/office/officeart/2008/layout/VerticalCurvedList"/>
    <dgm:cxn modelId="{594D6328-F707-AB4A-9C1D-4C1A5C2E7EA9}" srcId="{5A5AE58B-F418-9B46-AA6C-DE5A432BAE4A}" destId="{C6C79487-D679-BE45-B07F-65C44B2542A8}" srcOrd="2" destOrd="0" parTransId="{3A007355-37C3-9F4E-814F-039CABA74190}" sibTransId="{8268813A-0F31-4B47-8A7D-011C3078AAC6}"/>
    <dgm:cxn modelId="{B67A0ADE-576F-C245-9E55-5AB724670E6D}" srcId="{5A5AE58B-F418-9B46-AA6C-DE5A432BAE4A}" destId="{ADDA0F1C-0494-0241-910D-AFA263C54327}" srcOrd="0" destOrd="0" parTransId="{0F975A4B-37B3-CB49-9F2F-A904BD1C3F62}" sibTransId="{4269A816-7A4C-A04F-B880-10F4E6190935}"/>
    <dgm:cxn modelId="{57068EF1-AB66-204D-AB05-368B04913A1E}" srcId="{5A5AE58B-F418-9B46-AA6C-DE5A432BAE4A}" destId="{AFF22CC2-149A-9049-A942-FF8A710D7D31}" srcOrd="1" destOrd="0" parTransId="{76ADFE02-C6C2-704D-9974-457668DAFB32}" sibTransId="{B69A9DF2-28F0-6D46-8019-54F32B5F2DF6}"/>
    <dgm:cxn modelId="{D5E5EEFA-420D-A840-8E78-588B444A2988}" type="presOf" srcId="{9318E477-7F33-A449-A221-A9AD3AC0A0F8}" destId="{C3DAB6BC-7665-0F4D-8B8E-C1044EDFCC47}" srcOrd="0" destOrd="0" presId="urn:microsoft.com/office/officeart/2008/layout/VerticalCurvedList"/>
    <dgm:cxn modelId="{B92688FC-E41A-6B46-8C3D-EBCFA45A5FD3}" type="presOf" srcId="{C6C79487-D679-BE45-B07F-65C44B2542A8}" destId="{2723CD99-AA77-B443-9CE1-6E1213317E5E}" srcOrd="0" destOrd="0" presId="urn:microsoft.com/office/officeart/2008/layout/VerticalCurvedList"/>
    <dgm:cxn modelId="{968F8524-D709-AE4C-88BC-FE787488C223}" type="presOf" srcId="{ADDA0F1C-0494-0241-910D-AFA263C54327}" destId="{22DC4257-CA3F-9A4B-A2A3-016161D263C3}" srcOrd="0" destOrd="0" presId="urn:microsoft.com/office/officeart/2008/layout/VerticalCurvedList"/>
    <dgm:cxn modelId="{E4C1E93A-A50E-D74B-BEC9-34E3097B8FC1}" type="presParOf" srcId="{470BAA20-EEB3-7241-A6B1-3494BFD31962}" destId="{A534787C-0379-D043-8D17-5F6CD557CEB8}" srcOrd="0" destOrd="0" presId="urn:microsoft.com/office/officeart/2008/layout/VerticalCurvedList"/>
    <dgm:cxn modelId="{F6F836F3-996E-A647-8E16-F9160328BC34}" type="presParOf" srcId="{A534787C-0379-D043-8D17-5F6CD557CEB8}" destId="{BDDA18E7-B6CD-A642-B0C2-C56E750772E4}" srcOrd="0" destOrd="0" presId="urn:microsoft.com/office/officeart/2008/layout/VerticalCurvedList"/>
    <dgm:cxn modelId="{3D90D79F-E3D3-6246-B59A-A14D636E9057}" type="presParOf" srcId="{BDDA18E7-B6CD-A642-B0C2-C56E750772E4}" destId="{79377F1D-8F71-A34A-834E-AF396A346999}" srcOrd="0" destOrd="0" presId="urn:microsoft.com/office/officeart/2008/layout/VerticalCurvedList"/>
    <dgm:cxn modelId="{C040109B-5084-7E42-A6E9-3D9BA269C8C0}" type="presParOf" srcId="{BDDA18E7-B6CD-A642-B0C2-C56E750772E4}" destId="{6A744E95-006B-674C-AC4D-104F7312CE58}" srcOrd="1" destOrd="0" presId="urn:microsoft.com/office/officeart/2008/layout/VerticalCurvedList"/>
    <dgm:cxn modelId="{E47047E6-F06C-5447-BDF8-6FEC9BB78E04}" type="presParOf" srcId="{BDDA18E7-B6CD-A642-B0C2-C56E750772E4}" destId="{A8A56FAA-C64D-F242-B68A-D27C0BCC5961}" srcOrd="2" destOrd="0" presId="urn:microsoft.com/office/officeart/2008/layout/VerticalCurvedList"/>
    <dgm:cxn modelId="{65783A75-1438-CD4E-BE64-7BE95AC360C1}" type="presParOf" srcId="{BDDA18E7-B6CD-A642-B0C2-C56E750772E4}" destId="{3525A1F5-38AA-C741-930B-E7EF4D398D6F}" srcOrd="3" destOrd="0" presId="urn:microsoft.com/office/officeart/2008/layout/VerticalCurvedList"/>
    <dgm:cxn modelId="{AD0E427B-13A0-244B-B79A-40CCB982CBBE}" type="presParOf" srcId="{A534787C-0379-D043-8D17-5F6CD557CEB8}" destId="{22DC4257-CA3F-9A4B-A2A3-016161D263C3}" srcOrd="1" destOrd="0" presId="urn:microsoft.com/office/officeart/2008/layout/VerticalCurvedList"/>
    <dgm:cxn modelId="{74C06CBD-5B35-6C40-B266-8144865C04F6}" type="presParOf" srcId="{A534787C-0379-D043-8D17-5F6CD557CEB8}" destId="{CCA81082-C5DB-7D42-8D83-8A941FFDB03D}" srcOrd="2" destOrd="0" presId="urn:microsoft.com/office/officeart/2008/layout/VerticalCurvedList"/>
    <dgm:cxn modelId="{BD8601C1-555C-9340-B153-83331A5BFE52}" type="presParOf" srcId="{CCA81082-C5DB-7D42-8D83-8A941FFDB03D}" destId="{C65764C8-85B6-344E-B632-1A6401B124E7}" srcOrd="0" destOrd="0" presId="urn:microsoft.com/office/officeart/2008/layout/VerticalCurvedList"/>
    <dgm:cxn modelId="{7916C444-22DC-A64A-92F6-9BB2A43A8B31}" type="presParOf" srcId="{A534787C-0379-D043-8D17-5F6CD557CEB8}" destId="{36842D12-D064-D04E-9E18-06D21944B3A9}" srcOrd="3" destOrd="0" presId="urn:microsoft.com/office/officeart/2008/layout/VerticalCurvedList"/>
    <dgm:cxn modelId="{A52020A1-41F0-E748-A7C6-DF5E44A36FA1}" type="presParOf" srcId="{A534787C-0379-D043-8D17-5F6CD557CEB8}" destId="{BA5DE3BA-E4D8-BA41-8EF8-F8B29A0A5381}" srcOrd="4" destOrd="0" presId="urn:microsoft.com/office/officeart/2008/layout/VerticalCurvedList"/>
    <dgm:cxn modelId="{1DE36DCC-1F18-F74D-8666-D10A2AAE4BE3}" type="presParOf" srcId="{BA5DE3BA-E4D8-BA41-8EF8-F8B29A0A5381}" destId="{C92D40E4-DE51-0549-BA24-E914EC379F1F}" srcOrd="0" destOrd="0" presId="urn:microsoft.com/office/officeart/2008/layout/VerticalCurvedList"/>
    <dgm:cxn modelId="{BD74BD1F-3ADE-2847-979A-FEAC9AD7776C}" type="presParOf" srcId="{A534787C-0379-D043-8D17-5F6CD557CEB8}" destId="{2723CD99-AA77-B443-9CE1-6E1213317E5E}" srcOrd="5" destOrd="0" presId="urn:microsoft.com/office/officeart/2008/layout/VerticalCurvedList"/>
    <dgm:cxn modelId="{3D4C9956-BA9F-064E-ACD3-919E8769E2DB}" type="presParOf" srcId="{A534787C-0379-D043-8D17-5F6CD557CEB8}" destId="{563814B8-6EA2-BB47-A6EF-7EE92ED5FA0B}" srcOrd="6" destOrd="0" presId="urn:microsoft.com/office/officeart/2008/layout/VerticalCurvedList"/>
    <dgm:cxn modelId="{94782D97-A2E3-FE44-8190-CC389D9EE5FB}" type="presParOf" srcId="{563814B8-6EA2-BB47-A6EF-7EE92ED5FA0B}" destId="{25636B5F-A2E5-1745-B2AE-37E4068276D2}" srcOrd="0" destOrd="0" presId="urn:microsoft.com/office/officeart/2008/layout/VerticalCurvedList"/>
    <dgm:cxn modelId="{1C154F7E-0CCD-EC46-801B-1269490F91B9}" type="presParOf" srcId="{A534787C-0379-D043-8D17-5F6CD557CEB8}" destId="{C3DAB6BC-7665-0F4D-8B8E-C1044EDFCC47}" srcOrd="7" destOrd="0" presId="urn:microsoft.com/office/officeart/2008/layout/VerticalCurvedList"/>
    <dgm:cxn modelId="{E06474C1-6060-8A4A-AD0F-D697091A76EA}" type="presParOf" srcId="{A534787C-0379-D043-8D17-5F6CD557CEB8}" destId="{D4F5AF45-95F9-2E4A-B19F-28EFEBB9E543}" srcOrd="8" destOrd="0" presId="urn:microsoft.com/office/officeart/2008/layout/VerticalCurvedList"/>
    <dgm:cxn modelId="{255402BA-6EF6-7B4D-8F26-87618E4E724C}" type="presParOf" srcId="{D4F5AF45-95F9-2E4A-B19F-28EFEBB9E543}" destId="{D5862635-F61B-A241-BC94-70628ADFCD7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F0C96-34A6-BD48-A768-CF328E65A7AD}">
      <dsp:nvSpPr>
        <dsp:cNvPr id="0" name=""/>
        <dsp:cNvSpPr/>
      </dsp:nvSpPr>
      <dsp:spPr>
        <a:xfrm>
          <a:off x="3055881" y="3098610"/>
          <a:ext cx="2117836" cy="2117836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rgbClr val="660066"/>
              </a:solidFill>
            </a:rPr>
            <a:t>Економічний потенціал Ковельщини</a:t>
          </a:r>
          <a:endParaRPr lang="ru-RU" sz="1500" kern="1200" dirty="0">
            <a:solidFill>
              <a:srgbClr val="660066"/>
            </a:solidFill>
          </a:endParaRPr>
        </a:p>
      </dsp:txBody>
      <dsp:txXfrm>
        <a:off x="3366031" y="3408760"/>
        <a:ext cx="1497536" cy="1497536"/>
      </dsp:txXfrm>
    </dsp:sp>
    <dsp:sp modelId="{1B2407DE-645A-3C48-A4B4-6BB886B2FAB3}">
      <dsp:nvSpPr>
        <dsp:cNvPr id="0" name=""/>
        <dsp:cNvSpPr/>
      </dsp:nvSpPr>
      <dsp:spPr>
        <a:xfrm rot="10828037">
          <a:off x="1006580" y="3838284"/>
          <a:ext cx="1936657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EBEEFB-E67E-1449-A570-B92596F1D812}">
      <dsp:nvSpPr>
        <dsp:cNvPr id="0" name=""/>
        <dsp:cNvSpPr/>
      </dsp:nvSpPr>
      <dsp:spPr>
        <a:xfrm>
          <a:off x="640" y="3327401"/>
          <a:ext cx="2011944" cy="1609555"/>
        </a:xfrm>
        <a:prstGeom prst="roundRect">
          <a:avLst>
            <a:gd name="adj" fmla="val 10000"/>
          </a:avLst>
        </a:prstGeom>
        <a:solidFill>
          <a:schemeClr val="accent5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u="sng" kern="1200" smtClean="0">
              <a:solidFill>
                <a:srgbClr val="660066"/>
              </a:solidFill>
            </a:rPr>
            <a:t>Інвестиційна діяльність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800" b="1" u="sng" kern="1200" smtClean="0">
            <a:solidFill>
              <a:srgbClr val="660066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smtClean="0">
              <a:solidFill>
                <a:srgbClr val="660066"/>
              </a:solidFill>
            </a:rPr>
            <a:t>У 2017 році в економіку області іноземними інвесторами вкладено 2,2 млн.  дол. США прямих інвестицій</a:t>
          </a:r>
          <a:endParaRPr lang="ru-RU" sz="1000" kern="1200" dirty="0">
            <a:solidFill>
              <a:srgbClr val="660066"/>
            </a:solidFill>
          </a:endParaRPr>
        </a:p>
      </dsp:txBody>
      <dsp:txXfrm>
        <a:off x="47782" y="3374543"/>
        <a:ext cx="1917660" cy="1515271"/>
      </dsp:txXfrm>
    </dsp:sp>
    <dsp:sp modelId="{4F1AD6BE-4793-1B43-83E4-3507F9AE1992}">
      <dsp:nvSpPr>
        <dsp:cNvPr id="0" name=""/>
        <dsp:cNvSpPr/>
      </dsp:nvSpPr>
      <dsp:spPr>
        <a:xfrm rot="13265619">
          <a:off x="1131404" y="2288831"/>
          <a:ext cx="2373631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61F731-E4B6-7D49-8BC4-CA6B73BA4B61}">
      <dsp:nvSpPr>
        <dsp:cNvPr id="0" name=""/>
        <dsp:cNvSpPr/>
      </dsp:nvSpPr>
      <dsp:spPr>
        <a:xfrm>
          <a:off x="0" y="674675"/>
          <a:ext cx="2847585" cy="2271726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u="sng" kern="1200" smtClean="0">
              <a:solidFill>
                <a:srgbClr val="660066"/>
              </a:solidFill>
            </a:rPr>
            <a:t>Лісова та деревообробна промисловість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800" b="1" u="sng" kern="1200" dirty="0" smtClean="0">
            <a:solidFill>
              <a:srgbClr val="660066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1" kern="1200" smtClean="0">
              <a:solidFill>
                <a:srgbClr val="660066"/>
              </a:solidFill>
            </a:rPr>
            <a:t>ДП «Ковельське лісове господарство»</a:t>
          </a:r>
          <a:endParaRPr lang="uk-UA" sz="1000" kern="1200" dirty="0">
            <a:solidFill>
              <a:srgbClr val="660066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1" kern="1200" smtClean="0">
              <a:solidFill>
                <a:srgbClr val="660066"/>
              </a:solidFill>
            </a:rPr>
            <a:t>Ковельське СЛАТ «ТУР»</a:t>
          </a:r>
          <a:endParaRPr lang="uk-UA" sz="1000" kern="1200" dirty="0">
            <a:solidFill>
              <a:srgbClr val="660066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1" kern="1200" smtClean="0">
              <a:solidFill>
                <a:srgbClr val="660066"/>
              </a:solidFill>
            </a:rPr>
            <a:t>ТзОВ «Укрдос» (виробництво та реалізація міжкімнатних дверей)</a:t>
          </a:r>
          <a:endParaRPr lang="uk-UA" sz="1000" kern="1200" dirty="0">
            <a:solidFill>
              <a:srgbClr val="660066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1" kern="1200" dirty="0" smtClean="0">
              <a:solidFill>
                <a:srgbClr val="660066"/>
              </a:solidFill>
            </a:rPr>
            <a:t>ВКПП «Агропромтехцентр» (пиломатеріали заготовки під євро піддони)</a:t>
          </a:r>
          <a:endParaRPr lang="uk-UA" sz="1000" kern="1200" dirty="0">
            <a:solidFill>
              <a:srgbClr val="660066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1" i="1" kern="1200" dirty="0" smtClean="0">
              <a:solidFill>
                <a:srgbClr val="660066"/>
              </a:solidFill>
            </a:rPr>
            <a:t>В 2017 році цими підприємствами реалізовано продукції на суму – 230,2 млн грн</a:t>
          </a:r>
          <a:endParaRPr lang="uk-UA" sz="1000" kern="1200" dirty="0">
            <a:solidFill>
              <a:srgbClr val="660066"/>
            </a:solidFill>
          </a:endParaRPr>
        </a:p>
      </dsp:txBody>
      <dsp:txXfrm>
        <a:off x="66537" y="741212"/>
        <a:ext cx="2714511" cy="2138652"/>
      </dsp:txXfrm>
    </dsp:sp>
    <dsp:sp modelId="{48A51C55-D97A-0C4F-ACD5-491CCEAE305B}">
      <dsp:nvSpPr>
        <dsp:cNvPr id="0" name=""/>
        <dsp:cNvSpPr/>
      </dsp:nvSpPr>
      <dsp:spPr>
        <a:xfrm rot="16325107">
          <a:off x="3204676" y="1694334"/>
          <a:ext cx="1977632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6C1E34-6119-C747-BB3E-89F898504819}">
      <dsp:nvSpPr>
        <dsp:cNvPr id="0" name=""/>
        <dsp:cNvSpPr/>
      </dsp:nvSpPr>
      <dsp:spPr>
        <a:xfrm>
          <a:off x="3047996" y="203187"/>
          <a:ext cx="2362948" cy="1609555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u="sng" kern="1200" dirty="0" smtClean="0">
              <a:solidFill>
                <a:srgbClr val="660066"/>
              </a:solidFill>
            </a:rPr>
            <a:t>Агропромисловий комплекс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800" b="1" u="sng" kern="1200" dirty="0" smtClean="0">
            <a:solidFill>
              <a:srgbClr val="660066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>
              <a:solidFill>
                <a:srgbClr val="660066"/>
              </a:solidFill>
            </a:rPr>
            <a:t>Основне коло – 25 підприємств (за 2017 рік реалізація: зернових культур – 36,6 тис. тонн, олійних культур – 19,5 тис. тонн, м’яса – 1,3 тис. тонн</a:t>
          </a:r>
          <a:endParaRPr lang="ru-RU" sz="1000" kern="1200" dirty="0">
            <a:solidFill>
              <a:srgbClr val="660066"/>
            </a:solidFill>
          </a:endParaRPr>
        </a:p>
      </dsp:txBody>
      <dsp:txXfrm>
        <a:off x="3095138" y="250329"/>
        <a:ext cx="2268664" cy="1515271"/>
      </dsp:txXfrm>
    </dsp:sp>
    <dsp:sp modelId="{97A8CC14-9EAD-504C-9D81-205EC4C860C1}">
      <dsp:nvSpPr>
        <dsp:cNvPr id="0" name=""/>
        <dsp:cNvSpPr/>
      </dsp:nvSpPr>
      <dsp:spPr>
        <a:xfrm rot="19247134">
          <a:off x="4777235" y="2360374"/>
          <a:ext cx="2340235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145EFB-3703-FE48-B00C-B005FDCD90A1}">
      <dsp:nvSpPr>
        <dsp:cNvPr id="0" name=""/>
        <dsp:cNvSpPr/>
      </dsp:nvSpPr>
      <dsp:spPr>
        <a:xfrm>
          <a:off x="5715000" y="1117611"/>
          <a:ext cx="2277883" cy="160955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u="sng" kern="1200" dirty="0" smtClean="0">
              <a:solidFill>
                <a:srgbClr val="660066"/>
              </a:solidFill>
            </a:rPr>
            <a:t>Добувна галузь</a:t>
          </a:r>
          <a:endParaRPr lang="uk-UA" sz="1000" kern="1200" dirty="0" smtClean="0">
            <a:solidFill>
              <a:srgbClr val="660066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800" b="1" kern="1200" dirty="0" smtClean="0">
            <a:solidFill>
              <a:srgbClr val="660066"/>
            </a:solidFill>
          </a:endParaRPr>
        </a:p>
        <a:p>
          <a:pPr lvl="0" algn="l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000" b="1" kern="1200" dirty="0" smtClean="0">
              <a:solidFill>
                <a:srgbClr val="660066"/>
              </a:solidFill>
            </a:rPr>
            <a:t>Виробничий підрозділ Радошинський кар’єр філії «Центр управління промисловістю» ПАТ «Українська залізниця»</a:t>
          </a:r>
          <a:endParaRPr lang="uk-UA" sz="1000" kern="1200" dirty="0" smtClean="0">
            <a:solidFill>
              <a:srgbClr val="660066"/>
            </a:solidFill>
          </a:endParaRPr>
        </a:p>
        <a:p>
          <a:pPr lvl="0" algn="l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000" b="1" kern="1200" dirty="0" smtClean="0">
              <a:solidFill>
                <a:srgbClr val="660066"/>
              </a:solidFill>
            </a:rPr>
            <a:t>(пісок будівельний)</a:t>
          </a:r>
          <a:endParaRPr lang="ru-RU" sz="1000" kern="1200" dirty="0">
            <a:solidFill>
              <a:srgbClr val="660066"/>
            </a:solidFill>
          </a:endParaRPr>
        </a:p>
      </dsp:txBody>
      <dsp:txXfrm>
        <a:off x="5762142" y="1164753"/>
        <a:ext cx="2183599" cy="1515271"/>
      </dsp:txXfrm>
    </dsp:sp>
    <dsp:sp modelId="{C7944EE4-EC5E-A746-9552-302F69D4A47E}">
      <dsp:nvSpPr>
        <dsp:cNvPr id="0" name=""/>
        <dsp:cNvSpPr/>
      </dsp:nvSpPr>
      <dsp:spPr>
        <a:xfrm>
          <a:off x="5286428" y="3855737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57379C-E8AC-5547-8151-5B8E3C084DA2}">
      <dsp:nvSpPr>
        <dsp:cNvPr id="0" name=""/>
        <dsp:cNvSpPr/>
      </dsp:nvSpPr>
      <dsp:spPr>
        <a:xfrm>
          <a:off x="6217025" y="3352751"/>
          <a:ext cx="2011944" cy="160955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u="sng" kern="1200" dirty="0" smtClean="0">
              <a:solidFill>
                <a:srgbClr val="660066"/>
              </a:solidFill>
            </a:rPr>
            <a:t>Машинобудування</a:t>
          </a:r>
          <a:endParaRPr lang="uk-UA" sz="1000" kern="1200" dirty="0" smtClean="0">
            <a:solidFill>
              <a:srgbClr val="660066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800" b="1" kern="1200" dirty="0" smtClean="0">
            <a:solidFill>
              <a:srgbClr val="660066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>
              <a:solidFill>
                <a:srgbClr val="660066"/>
              </a:solidFill>
            </a:rPr>
            <a:t>ТОВ ВО «Ковельсільмаш» (виробництво</a:t>
          </a:r>
          <a:r>
            <a:rPr lang="uk-UA" sz="1000" kern="1200" dirty="0" smtClean="0">
              <a:solidFill>
                <a:srgbClr val="660066"/>
              </a:solidFill>
            </a:rPr>
            <a:t> </a:t>
          </a:r>
          <a:r>
            <a:rPr lang="uk-UA" sz="1000" b="1" kern="1200" dirty="0" smtClean="0">
              <a:solidFill>
                <a:srgbClr val="660066"/>
              </a:solidFill>
            </a:rPr>
            <a:t>сільгосптехніки)</a:t>
          </a:r>
          <a:endParaRPr lang="ru-RU" sz="1000" kern="1200" dirty="0">
            <a:solidFill>
              <a:srgbClr val="660066"/>
            </a:solidFill>
          </a:endParaRPr>
        </a:p>
      </dsp:txBody>
      <dsp:txXfrm>
        <a:off x="6264167" y="3399893"/>
        <a:ext cx="1917660" cy="15152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8B8B5-029F-0D4D-9AB4-9DC96B123EED}">
      <dsp:nvSpPr>
        <dsp:cNvPr id="0" name=""/>
        <dsp:cNvSpPr/>
      </dsp:nvSpPr>
      <dsp:spPr>
        <a:xfrm>
          <a:off x="2624031" y="282128"/>
          <a:ext cx="4549483" cy="3855343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5EF367-6EB6-9E48-AF4F-925F9F6041D9}">
      <dsp:nvSpPr>
        <dsp:cNvPr id="0" name=""/>
        <dsp:cNvSpPr/>
      </dsp:nvSpPr>
      <dsp:spPr>
        <a:xfrm>
          <a:off x="2602056" y="499673"/>
          <a:ext cx="4593433" cy="3420252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gradFill rotWithShape="0">
          <a:gsLst>
            <a:gs pos="0">
              <a:srgbClr val="0989B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989B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989B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9A8C39-D661-8148-AF2D-038FC28779D9}">
      <dsp:nvSpPr>
        <dsp:cNvPr id="0" name=""/>
        <dsp:cNvSpPr/>
      </dsp:nvSpPr>
      <dsp:spPr>
        <a:xfrm>
          <a:off x="2862764" y="250730"/>
          <a:ext cx="4072016" cy="3918139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0F83D9-5CD5-864A-A0A5-1ED22919D29B}">
      <dsp:nvSpPr>
        <dsp:cNvPr id="0" name=""/>
        <dsp:cNvSpPr/>
      </dsp:nvSpPr>
      <dsp:spPr>
        <a:xfrm>
          <a:off x="2836035" y="462734"/>
          <a:ext cx="4125474" cy="3494130"/>
        </a:xfrm>
        <a:prstGeom prst="blockArc">
          <a:avLst>
            <a:gd name="adj1" fmla="val 1800000"/>
            <a:gd name="adj2" fmla="val 5400000"/>
            <a:gd name="adj3" fmla="val 4531"/>
          </a:avLst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DF2B06-EC01-044E-B11F-D5082B443287}">
      <dsp:nvSpPr>
        <dsp:cNvPr id="0" name=""/>
        <dsp:cNvSpPr/>
      </dsp:nvSpPr>
      <dsp:spPr>
        <a:xfrm>
          <a:off x="3520753" y="494132"/>
          <a:ext cx="3420252" cy="3420252"/>
        </a:xfrm>
        <a:prstGeom prst="blockArc">
          <a:avLst>
            <a:gd name="adj1" fmla="val 19800000"/>
            <a:gd name="adj2" fmla="val 1800000"/>
            <a:gd name="adj3" fmla="val 4531"/>
          </a:avLst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1173C1-60A7-024F-8271-7D1D1D568E72}">
      <dsp:nvSpPr>
        <dsp:cNvPr id="0" name=""/>
        <dsp:cNvSpPr/>
      </dsp:nvSpPr>
      <dsp:spPr>
        <a:xfrm>
          <a:off x="2412026" y="352807"/>
          <a:ext cx="4973492" cy="3713984"/>
        </a:xfrm>
        <a:prstGeom prst="blockArc">
          <a:avLst>
            <a:gd name="adj1" fmla="val 16200000"/>
            <a:gd name="adj2" fmla="val 19800000"/>
            <a:gd name="adj3" fmla="val 4531"/>
          </a:avLst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BE9B06-1F65-3C4D-AC8D-5D7B3766CCCA}">
      <dsp:nvSpPr>
        <dsp:cNvPr id="0" name=""/>
        <dsp:cNvSpPr/>
      </dsp:nvSpPr>
      <dsp:spPr>
        <a:xfrm>
          <a:off x="3877656" y="1441846"/>
          <a:ext cx="2042233" cy="1535906"/>
        </a:xfrm>
        <a:prstGeom prst="ellipse">
          <a:avLst/>
        </a:prstGeom>
        <a:gradFill rotWithShape="0">
          <a:gsLst>
            <a:gs pos="0">
              <a:srgbClr val="549E39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49E39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49E39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Індустріальний парк «Ковель»</a:t>
          </a:r>
        </a:p>
      </dsp:txBody>
      <dsp:txXfrm>
        <a:off x="4176734" y="1666774"/>
        <a:ext cx="1444077" cy="1086050"/>
      </dsp:txXfrm>
    </dsp:sp>
    <dsp:sp modelId="{867079CA-8604-084F-9473-C14D6A348E9C}">
      <dsp:nvSpPr>
        <dsp:cNvPr id="0" name=""/>
        <dsp:cNvSpPr/>
      </dsp:nvSpPr>
      <dsp:spPr>
        <a:xfrm>
          <a:off x="4027731" y="811"/>
          <a:ext cx="1742083" cy="1075134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Деревообробка та виробництво</a:t>
          </a: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 меблів</a:t>
          </a:r>
          <a:endParaRPr lang="uk-UA" sz="1200" kern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4282853" y="158261"/>
        <a:ext cx="1231839" cy="760234"/>
      </dsp:txXfrm>
    </dsp:sp>
    <dsp:sp modelId="{310AB91A-181C-4C4F-8708-BEB181AEDC62}">
      <dsp:nvSpPr>
        <dsp:cNvPr id="0" name=""/>
        <dsp:cNvSpPr/>
      </dsp:nvSpPr>
      <dsp:spPr>
        <a:xfrm>
          <a:off x="5458162" y="836522"/>
          <a:ext cx="1776207" cy="1075134"/>
        </a:xfrm>
        <a:prstGeom prst="ellipse">
          <a:avLst/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Машино-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будування</a:t>
          </a:r>
          <a:endParaRPr lang="uk-UA" sz="1200" kern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5718281" y="993972"/>
        <a:ext cx="1255969" cy="760234"/>
      </dsp:txXfrm>
    </dsp:sp>
    <dsp:sp modelId="{75BF0AA3-E118-4E47-BBB8-957A2990A6CA}">
      <dsp:nvSpPr>
        <dsp:cNvPr id="0" name=""/>
        <dsp:cNvSpPr/>
      </dsp:nvSpPr>
      <dsp:spPr>
        <a:xfrm>
          <a:off x="5497109" y="2507943"/>
          <a:ext cx="1698314" cy="1075134"/>
        </a:xfrm>
        <a:prstGeom prst="ellipse">
          <a:avLst/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Транспортно-логістичний HUB з ми</a:t>
          </a:r>
          <a:r>
            <a:rPr lang="uk-UA" sz="1200" kern="120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тним терміналом</a:t>
          </a:r>
          <a:endParaRPr lang="uk-UA" sz="1200" kern="120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5745821" y="2665393"/>
        <a:ext cx="1200890" cy="760234"/>
      </dsp:txXfrm>
    </dsp:sp>
    <dsp:sp modelId="{741CE69A-D25E-B54B-BCAC-553AC1EE896F}">
      <dsp:nvSpPr>
        <dsp:cNvPr id="0" name=""/>
        <dsp:cNvSpPr/>
      </dsp:nvSpPr>
      <dsp:spPr>
        <a:xfrm>
          <a:off x="4100625" y="3343654"/>
          <a:ext cx="1596295" cy="1075134"/>
        </a:xfrm>
        <a:prstGeom prst="ellipse">
          <a:avLst/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Переробка сільсько-господарської продукції </a:t>
          </a:r>
          <a:endParaRPr lang="uk-UA" sz="1200" kern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4334397" y="3501104"/>
        <a:ext cx="1128751" cy="760234"/>
      </dsp:txXfrm>
    </dsp:sp>
    <dsp:sp modelId="{F747C72A-9028-7549-922E-BBD8809EF354}">
      <dsp:nvSpPr>
        <dsp:cNvPr id="0" name=""/>
        <dsp:cNvSpPr/>
      </dsp:nvSpPr>
      <dsp:spPr>
        <a:xfrm>
          <a:off x="2580151" y="2507943"/>
          <a:ext cx="1742255" cy="1075134"/>
        </a:xfrm>
        <a:prstGeom prst="ellipse">
          <a:avLst/>
        </a:prstGeom>
        <a:gradFill rotWithShape="0">
          <a:gsLst>
            <a:gs pos="0">
              <a:srgbClr val="0989B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989B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989B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Виставково-офісний бізнес-центр</a:t>
          </a:r>
          <a:endParaRPr lang="uk-UA" sz="1200" kern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2835298" y="2665393"/>
        <a:ext cx="1231961" cy="760234"/>
      </dsp:txXfrm>
    </dsp:sp>
    <dsp:sp modelId="{17559908-1A3F-444D-A285-0F6EF68FF5E0}">
      <dsp:nvSpPr>
        <dsp:cNvPr id="0" name=""/>
        <dsp:cNvSpPr/>
      </dsp:nvSpPr>
      <dsp:spPr>
        <a:xfrm>
          <a:off x="2519229" y="836522"/>
          <a:ext cx="1864100" cy="1075134"/>
        </a:xfrm>
        <a:prstGeom prst="ellipse">
          <a:avLst/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noProof="0" dirty="0" smtClean="0">
              <a:solidFill>
                <a:sysClr val="window" lastClr="FFFFFF"/>
              </a:solidFill>
              <a:latin typeface="Palatino Linotype"/>
              <a:ea typeface="+mn-ea"/>
              <a:cs typeface="+mn-cs"/>
            </a:rPr>
            <a:t>Холодильний комплекс для заготівлі і переробки ягід та грибів</a:t>
          </a:r>
          <a:endParaRPr lang="uk-UA" sz="1200" kern="1200" noProof="0" dirty="0">
            <a:solidFill>
              <a:sysClr val="window" lastClr="FFFFFF"/>
            </a:solidFill>
            <a:latin typeface="Palatino Linotype"/>
            <a:ea typeface="+mn-ea"/>
            <a:cs typeface="+mn-cs"/>
          </a:endParaRPr>
        </a:p>
      </dsp:txBody>
      <dsp:txXfrm>
        <a:off x="2792220" y="993972"/>
        <a:ext cx="1318118" cy="7602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6791F-8B7B-D242-A99B-5BFCF71E9B01}">
      <dsp:nvSpPr>
        <dsp:cNvPr id="0" name=""/>
        <dsp:cNvSpPr/>
      </dsp:nvSpPr>
      <dsp:spPr>
        <a:xfrm>
          <a:off x="609593" y="0"/>
          <a:ext cx="6324612" cy="41148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F7FE69-EB96-AC49-AC26-3D39C5117D5F}">
      <dsp:nvSpPr>
        <dsp:cNvPr id="0" name=""/>
        <dsp:cNvSpPr/>
      </dsp:nvSpPr>
      <dsp:spPr>
        <a:xfrm>
          <a:off x="990599" y="209229"/>
          <a:ext cx="2573906" cy="1645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БУДІВНИЦТВО ОБ'ЄКТІВ ПІД ЗАМОВЛЕННЯ</a:t>
          </a:r>
          <a:endParaRPr lang="ru-RU" sz="1800" b="1" kern="1200" dirty="0"/>
        </a:p>
      </dsp:txBody>
      <dsp:txXfrm>
        <a:off x="1070946" y="289576"/>
        <a:ext cx="2413212" cy="1485226"/>
      </dsp:txXfrm>
    </dsp:sp>
    <dsp:sp modelId="{ACB6625E-DBB3-6F4E-8880-E4713AC07F7C}">
      <dsp:nvSpPr>
        <dsp:cNvPr id="0" name=""/>
        <dsp:cNvSpPr/>
      </dsp:nvSpPr>
      <dsp:spPr>
        <a:xfrm>
          <a:off x="3931504" y="209229"/>
          <a:ext cx="2774099" cy="16459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ПРОДАЖ ІНЖЕНЕРНО ПІДГОТОВЛЕНИХ ДІЛЯНОК </a:t>
          </a:r>
          <a:endParaRPr lang="ru-RU" sz="1800" b="1" kern="1200" dirty="0"/>
        </a:p>
      </dsp:txBody>
      <dsp:txXfrm>
        <a:off x="4011851" y="289576"/>
        <a:ext cx="2613405" cy="1485226"/>
      </dsp:txXfrm>
    </dsp:sp>
    <dsp:sp modelId="{41150086-1CE4-5A49-85FD-F1C5ECD9FF02}">
      <dsp:nvSpPr>
        <dsp:cNvPr id="0" name=""/>
        <dsp:cNvSpPr/>
      </dsp:nvSpPr>
      <dsp:spPr>
        <a:xfrm>
          <a:off x="914401" y="2162014"/>
          <a:ext cx="2668398" cy="164592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ОРЕНДА НЕРУХОМОСТІ З НАСТУПНИМ ПРОДАЖЕМ</a:t>
          </a:r>
          <a:endParaRPr lang="ru-RU" sz="1800" b="1" kern="1200" dirty="0"/>
        </a:p>
      </dsp:txBody>
      <dsp:txXfrm>
        <a:off x="994748" y="2242361"/>
        <a:ext cx="2507704" cy="1485226"/>
      </dsp:txXfrm>
    </dsp:sp>
    <dsp:sp modelId="{5FE62E56-04EA-984D-97A6-5F810E0D8050}">
      <dsp:nvSpPr>
        <dsp:cNvPr id="0" name=""/>
        <dsp:cNvSpPr/>
      </dsp:nvSpPr>
      <dsp:spPr>
        <a:xfrm>
          <a:off x="4007480" y="2162014"/>
          <a:ext cx="2621917" cy="1645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СТВОРЕННЯ СПІЛЬНОГО ПІДПРИЄМСТВА</a:t>
          </a:r>
          <a:endParaRPr lang="ru-RU" sz="1800" b="1" kern="1200" dirty="0"/>
        </a:p>
      </dsp:txBody>
      <dsp:txXfrm>
        <a:off x="4087827" y="2242361"/>
        <a:ext cx="2461223" cy="14852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44E95-006B-674C-AC4D-104F7312CE58}">
      <dsp:nvSpPr>
        <dsp:cNvPr id="0" name=""/>
        <dsp:cNvSpPr/>
      </dsp:nvSpPr>
      <dsp:spPr>
        <a:xfrm>
          <a:off x="-5695924" y="-871878"/>
          <a:ext cx="6781424" cy="6781424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6350" cap="flat" cmpd="sng" algn="ctr">
          <a:solidFill>
            <a:srgbClr val="8AB83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DC4257-CA3F-9A4B-A2A3-016161D263C3}">
      <dsp:nvSpPr>
        <dsp:cNvPr id="0" name=""/>
        <dsp:cNvSpPr/>
      </dsp:nvSpPr>
      <dsp:spPr>
        <a:xfrm>
          <a:off x="568211" y="387295"/>
          <a:ext cx="7209823" cy="774994"/>
        </a:xfrm>
        <a:prstGeom prst="rect">
          <a:avLst/>
        </a:prstGeom>
        <a:gradFill rotWithShape="0">
          <a:gsLst>
            <a:gs pos="0">
              <a:srgbClr val="8AB83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8AB83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8AB83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15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0</a:t>
          </a:r>
          <a:r>
            <a:rPr lang="uk-UA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 ставка мита </a:t>
          </a:r>
          <a:r>
            <a:rPr lang="uk-UA" sz="1600" b="1" kern="1200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на обладнання і комплектуючі до нього, які не виробляються в Україні, та ввозяться для облаштування індустріального парку;</a:t>
          </a:r>
          <a:endParaRPr lang="ru-RU" sz="1600" kern="1200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sp:txBody>
      <dsp:txXfrm>
        <a:off x="568211" y="387295"/>
        <a:ext cx="7209823" cy="774994"/>
      </dsp:txXfrm>
    </dsp:sp>
    <dsp:sp modelId="{C65764C8-85B6-344E-B632-1A6401B124E7}">
      <dsp:nvSpPr>
        <dsp:cNvPr id="0" name=""/>
        <dsp:cNvSpPr/>
      </dsp:nvSpPr>
      <dsp:spPr>
        <a:xfrm>
          <a:off x="83839" y="290421"/>
          <a:ext cx="968743" cy="96874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8AB83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42D12-D064-D04E-9E18-06D21944B3A9}">
      <dsp:nvSpPr>
        <dsp:cNvPr id="0" name=""/>
        <dsp:cNvSpPr/>
      </dsp:nvSpPr>
      <dsp:spPr>
        <a:xfrm>
          <a:off x="1012533" y="1549989"/>
          <a:ext cx="6765501" cy="774994"/>
        </a:xfrm>
        <a:prstGeom prst="rect">
          <a:avLst/>
        </a:prstGeom>
        <a:gradFill rotWithShape="0">
          <a:gsLst>
            <a:gs pos="0">
              <a:srgbClr val="C0CF3A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CF3A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CF3A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15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0 </a:t>
          </a:r>
          <a:r>
            <a:rPr lang="uk-UA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пайової участі </a:t>
          </a:r>
          <a:r>
            <a:rPr lang="uk-UA" sz="1600" b="1" kern="1200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у розвитку інфраструктури населених пунктів, на території яких створено індустріальний парк;</a:t>
          </a:r>
          <a:endParaRPr lang="ru-RU" sz="1600" b="1" kern="1200" dirty="0">
            <a:solidFill>
              <a:sysClr val="windowText" lastClr="000000"/>
            </a:solidFill>
            <a:latin typeface="Arial"/>
            <a:ea typeface="+mn-ea"/>
            <a:cs typeface="Arial"/>
          </a:endParaRPr>
        </a:p>
      </dsp:txBody>
      <dsp:txXfrm>
        <a:off x="1012533" y="1549989"/>
        <a:ext cx="6765501" cy="774994"/>
      </dsp:txXfrm>
    </dsp:sp>
    <dsp:sp modelId="{C92D40E4-DE51-0549-BA24-E914EC379F1F}">
      <dsp:nvSpPr>
        <dsp:cNvPr id="0" name=""/>
        <dsp:cNvSpPr/>
      </dsp:nvSpPr>
      <dsp:spPr>
        <a:xfrm>
          <a:off x="528162" y="1453115"/>
          <a:ext cx="968743" cy="96874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CF3A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23CD99-AA77-B443-9CE1-6E1213317E5E}">
      <dsp:nvSpPr>
        <dsp:cNvPr id="0" name=""/>
        <dsp:cNvSpPr/>
      </dsp:nvSpPr>
      <dsp:spPr>
        <a:xfrm>
          <a:off x="1012533" y="2712682"/>
          <a:ext cx="6765501" cy="774994"/>
        </a:xfrm>
        <a:prstGeom prst="rect">
          <a:avLst/>
        </a:prstGeom>
        <a:gradFill rotWithShape="0">
          <a:gsLst>
            <a:gs pos="0">
              <a:srgbClr val="02967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02967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02967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15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25% </a:t>
          </a:r>
          <a:r>
            <a:rPr lang="uk-UA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державна підтримка </a:t>
          </a:r>
          <a:r>
            <a:rPr lang="uk-UA" sz="1600" b="1" kern="1200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облаштування (підведення інженерно-транспортної інфраструктури) індустріального парку;</a:t>
          </a:r>
          <a:endParaRPr lang="ru-RU" sz="1600" kern="1200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sp:txBody>
      <dsp:txXfrm>
        <a:off x="1012533" y="2712682"/>
        <a:ext cx="6765501" cy="774994"/>
      </dsp:txXfrm>
    </dsp:sp>
    <dsp:sp modelId="{25636B5F-A2E5-1745-B2AE-37E4068276D2}">
      <dsp:nvSpPr>
        <dsp:cNvPr id="0" name=""/>
        <dsp:cNvSpPr/>
      </dsp:nvSpPr>
      <dsp:spPr>
        <a:xfrm>
          <a:off x="528162" y="2615808"/>
          <a:ext cx="968743" cy="96874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02967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AB6BC-7665-0F4D-8B8E-C1044EDFCC47}">
      <dsp:nvSpPr>
        <dsp:cNvPr id="0" name=""/>
        <dsp:cNvSpPr/>
      </dsp:nvSpPr>
      <dsp:spPr>
        <a:xfrm>
          <a:off x="568211" y="3875376"/>
          <a:ext cx="7209823" cy="774994"/>
        </a:xfrm>
        <a:prstGeom prst="rect">
          <a:avLst/>
        </a:prstGeom>
        <a:gradFill rotWithShape="0">
          <a:gsLst>
            <a:gs pos="0">
              <a:srgbClr val="4AB5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AB5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AB5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15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гарантія стабільності – існування індустріального парку передбачено законодавством України мінімум на </a:t>
          </a:r>
          <a:r>
            <a:rPr lang="uk-UA" sz="1600" b="1" kern="1200" dirty="0" smtClean="0">
              <a:solidFill>
                <a:srgbClr val="800000"/>
              </a:solidFill>
              <a:latin typeface="Arial"/>
              <a:ea typeface="+mn-ea"/>
              <a:cs typeface="Arial"/>
            </a:rPr>
            <a:t>30 років</a:t>
          </a:r>
          <a:r>
            <a:rPr lang="uk-UA" sz="1600" b="1" kern="1200" dirty="0" smtClean="0">
              <a:solidFill>
                <a:sysClr val="windowText" lastClr="000000"/>
              </a:solidFill>
              <a:latin typeface="Arial"/>
              <a:ea typeface="+mn-ea"/>
              <a:cs typeface="Arial"/>
            </a:rPr>
            <a:t>.</a:t>
          </a:r>
          <a:endParaRPr lang="ru-RU" sz="1600" kern="1200" dirty="0">
            <a:solidFill>
              <a:sysClr val="windowText" lastClr="000000"/>
            </a:solidFill>
            <a:latin typeface="Palatino Linotype"/>
            <a:ea typeface="+mn-ea"/>
            <a:cs typeface="+mn-cs"/>
          </a:endParaRPr>
        </a:p>
      </dsp:txBody>
      <dsp:txXfrm>
        <a:off x="568211" y="3875376"/>
        <a:ext cx="7209823" cy="774994"/>
      </dsp:txXfrm>
    </dsp:sp>
    <dsp:sp modelId="{D5862635-F61B-A241-BC94-70628ADFCD74}">
      <dsp:nvSpPr>
        <dsp:cNvPr id="0" name=""/>
        <dsp:cNvSpPr/>
      </dsp:nvSpPr>
      <dsp:spPr>
        <a:xfrm>
          <a:off x="83839" y="3778502"/>
          <a:ext cx="968743" cy="96874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AB5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  <a:defRPr sz="1200">
                <a:effectLst/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  <a:defRPr sz="1200">
                <a:latin typeface="Tahoma" charset="0"/>
              </a:defRPr>
            </a:lvl1pPr>
          </a:lstStyle>
          <a:p>
            <a:fld id="{893BF2B4-2A6C-2446-B8BC-26A778D89D04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  <a:defRPr sz="1200">
                <a:effectLst/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  <a:defRPr sz="1200">
                <a:latin typeface="Tahoma" charset="0"/>
              </a:defRPr>
            </a:lvl1pPr>
          </a:lstStyle>
          <a:p>
            <a:fld id="{AD59CB5B-47A5-0344-8AE1-A22A4B5A40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1142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uk-UA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123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latin typeface="Verdana" panose="020B0604030504040204" pitchFamily="34" charset="0"/>
                <a:ea typeface="+mn-ea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latin typeface="Verdana" panose="020B0604030504040204" pitchFamily="34" charset="0"/>
                <a:ea typeface="+mn-ea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latin typeface="Verdana" panose="020B0604030504040204" pitchFamily="34" charset="0"/>
                <a:ea typeface="+mn-ea"/>
              </a:endParaRPr>
            </a:p>
          </p:txBody>
        </p:sp>
      </p:grpSp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DF3570-458E-0040-8EE8-B7B514504D38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07C90-5471-FD4E-A548-8446EBD4D8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119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4E7FA-D597-764C-AC53-94E316B30370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D2632-FAC1-5541-9EA0-6D6473578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739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061A4C-6357-754A-9215-54A930DF7C78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228A7-5DF3-BF43-8F20-11704399E6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686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B06FE-04F7-004E-AC89-1979175CBAD9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25437-4A49-CE4A-8099-CF4491F63C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356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E8825-F49E-EB4A-AABE-6C308132E2A9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E15EF-51C2-2D4E-B7E4-238A6EC677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94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8F32A6-F58B-A045-A432-FDA6104E9403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96E9D-1F20-934B-BFB4-0DF1B35920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659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C87AC0-6659-7840-8002-62999CE9FB17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36754-7312-5849-A428-2E734A0C7B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66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C6334-178F-F149-BFE3-802DDCB74154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356C4-97E3-0B47-89BD-C28B1E4ADE8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6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DB26C-C1A8-684D-AA30-ADCC632238B1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69BD3-2F9E-E44D-82F2-EC89EFDCD0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9224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3A0C1-1B75-D54F-9CF0-7C44E9D7054F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3968F0-0C9D-F940-B06D-54679C2D88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292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9497DC-1F9E-E14B-902E-CB199B8B719D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7E320-0142-2D43-A365-40CDA281C0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911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charset="0"/>
              </a:defRPr>
            </a:lvl1pPr>
          </a:lstStyle>
          <a:p>
            <a:fld id="{62740D7F-DFF9-7241-A003-1B1037A7A60C}" type="datetimeFigureOut">
              <a:rPr lang="ru-RU"/>
              <a:pPr/>
              <a:t>20.09.2018</a:t>
            </a:fld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Verdana" panose="020B0604030504040204" pitchFamily="3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charset="0"/>
              </a:defRPr>
            </a:lvl1pPr>
          </a:lstStyle>
          <a:p>
            <a:fld id="{5143029E-1E3E-A440-B375-19C4CD707C0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uk-UA" sz="2400" smtClean="0">
              <a:ea typeface="+mn-ea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uk-UA" sz="2400" smtClean="0">
              <a:ea typeface="+mn-ea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uk-UA" sz="2400" smtClean="0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Arial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  <a:ea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  <a:ea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  <a:ea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  <a:ea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0"/>
        <a:buChar char="p"/>
        <a:defRPr sz="2800" kern="1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0"/>
        <a:buChar char="n"/>
        <a:defRPr sz="2400" kern="12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p"/>
        <a:defRPr sz="2000" kern="12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charset="0"/>
        <a:buChar char="§"/>
        <a:defRPr kern="12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diagramColors" Target="../diagrams/colors2.xml"/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12" Type="http://schemas.openxmlformats.org/officeDocument/2006/relationships/diagramQuickStyle" Target="../diagrams/quickStyl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2.jpeg"/><Relationship Id="rId11" Type="http://schemas.openxmlformats.org/officeDocument/2006/relationships/diagramLayout" Target="../diagrams/layout2.xml"/><Relationship Id="rId5" Type="http://schemas.openxmlformats.org/officeDocument/2006/relationships/image" Target="../media/image21.png"/><Relationship Id="rId10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openxmlformats.org/officeDocument/2006/relationships/image" Target="../media/image25.jpeg"/><Relationship Id="rId14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5.png"/><Relationship Id="rId11" Type="http://schemas.openxmlformats.org/officeDocument/2006/relationships/image" Target="../media/image2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971800" y="228600"/>
            <a:ext cx="5410200" cy="1093788"/>
          </a:xfrm>
        </p:spPr>
        <p:txBody>
          <a:bodyPr anchor="ctr"/>
          <a:lstStyle/>
          <a:p>
            <a:pPr algn="ctr" eaLnBrk="1" hangingPunct="1"/>
            <a:r>
              <a:rPr lang="uk-UA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ІНДУСТРІАЛЬНИЙ </a:t>
            </a:r>
            <a:r>
              <a:rPr lang="uk-UA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/>
            </a:r>
            <a:br>
              <a:rPr lang="uk-UA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uk-UA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ПАРК </a:t>
            </a:r>
            <a:r>
              <a:rPr lang="ru-RU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«</a:t>
            </a:r>
            <a:r>
              <a:rPr lang="en-US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KOVEL</a:t>
            </a:r>
            <a:r>
              <a:rPr lang="ru-RU" sz="4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»</a:t>
            </a:r>
          </a:p>
        </p:txBody>
      </p:sp>
      <p:pic>
        <p:nvPicPr>
          <p:cNvPr id="3075" name="Picture 10" descr="Bely-Rast-RZD-China_198882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38250" y="1641475"/>
            <a:ext cx="6667500" cy="44481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Хранение, подработка, перевалка, транспортно-экспедиционные услуги ж/д - Изображение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34000"/>
            <a:ext cx="2209800" cy="139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  <p:sp>
        <p:nvSpPr>
          <p:cNvPr id="2" name="Заголовок 4"/>
          <p:cNvSpPr>
            <a:spLocks/>
          </p:cNvSpPr>
          <p:nvPr/>
        </p:nvSpPr>
        <p:spPr bwMode="auto">
          <a:xfrm>
            <a:off x="304800" y="1524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38" name="Изображение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33600"/>
            <a:ext cx="2207313" cy="151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7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733800"/>
            <a:ext cx="2232000" cy="150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" name="Изображение 9"/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27"/>
          <a:stretch>
            <a:fillRect/>
          </a:stretch>
        </p:blipFill>
        <p:spPr bwMode="auto">
          <a:xfrm>
            <a:off x="381000" y="2133600"/>
            <a:ext cx="2232000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2232000" cy="137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" name="Рисунок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57800"/>
            <a:ext cx="2232000" cy="146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Rectangle 4"/>
          <p:cNvSpPr txBox="1">
            <a:spLocks noChangeArrowheads="1"/>
          </p:cNvSpPr>
          <p:nvPr/>
        </p:nvSpPr>
        <p:spPr bwMode="auto">
          <a:xfrm>
            <a:off x="533400" y="15240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Arial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  <a:ea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  <a:ea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  <a:ea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  <a:ea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uk-UA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Пріоритетні напрямки діяльності</a:t>
            </a:r>
            <a:endParaRPr lang="ru-RU" sz="28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xmlns="" val="4036273467"/>
              </p:ext>
            </p:extLst>
          </p:nvPr>
        </p:nvGraphicFramePr>
        <p:xfrm>
          <a:off x="-304800" y="2133600"/>
          <a:ext cx="9753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  <p:sp>
        <p:nvSpPr>
          <p:cNvPr id="2" name="Заголовок 4"/>
          <p:cNvSpPr>
            <a:spLocks/>
          </p:cNvSpPr>
          <p:nvPr/>
        </p:nvSpPr>
        <p:spPr bwMode="auto">
          <a:xfrm>
            <a:off x="304800" y="1524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uk-UA" sz="28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Форми співпраці з учасниками</a:t>
            </a:r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Заголовок 4"/>
          <p:cNvSpPr>
            <a:spLocks/>
          </p:cNvSpPr>
          <p:nvPr/>
        </p:nvSpPr>
        <p:spPr bwMode="auto">
          <a:xfrm>
            <a:off x="381000" y="6096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uk-UA" sz="2200" b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Увесь спектр інжинірингових та консалтингових послуг</a:t>
            </a:r>
            <a:endParaRPr lang="ru-RU" sz="2200" b="1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2824554267"/>
              </p:ext>
            </p:extLst>
          </p:nvPr>
        </p:nvGraphicFramePr>
        <p:xfrm>
          <a:off x="838200" y="2057400"/>
          <a:ext cx="754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960246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  <p:sp>
        <p:nvSpPr>
          <p:cNvPr id="2" name="Заголовок 4"/>
          <p:cNvSpPr>
            <a:spLocks/>
          </p:cNvSpPr>
          <p:nvPr/>
        </p:nvSpPr>
        <p:spPr bwMode="auto">
          <a:xfrm>
            <a:off x="304800" y="1524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uk-UA" sz="28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Преференції для індустріальних парків</a:t>
            </a:r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51668274"/>
              </p:ext>
            </p:extLst>
          </p:nvPr>
        </p:nvGraphicFramePr>
        <p:xfrm>
          <a:off x="806875" y="1774099"/>
          <a:ext cx="7848600" cy="5037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219200" y="2590800"/>
            <a:ext cx="6934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pPr algn="ctr" eaLnBrk="1" hangingPunct="1"/>
            <a:r>
              <a:rPr lang="uk-UA" sz="6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Запрошуємо до співпраці!</a:t>
            </a:r>
            <a:endParaRPr lang="ru-RU" sz="6000" b="1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3048000" y="228600"/>
            <a:ext cx="6400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Україна – транспортний HUB Європи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828800"/>
            <a:ext cx="8391228" cy="4724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33400" y="1524000"/>
            <a:ext cx="8610600" cy="457200"/>
          </a:xfrm>
        </p:spPr>
        <p:txBody>
          <a:bodyPr anchor="ctr"/>
          <a:lstStyle/>
          <a:p>
            <a:pPr algn="ctr" eaLnBrk="1" hangingPunct="1"/>
            <a:r>
              <a:rPr lang="uk-UA" sz="28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Вигідне економіко-географічне положення</a:t>
            </a:r>
            <a:endParaRPr lang="ru-RU" sz="2800" b="1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4"/>
          <p:cNvSpPr>
            <a:spLocks/>
          </p:cNvSpPr>
          <p:nvPr/>
        </p:nvSpPr>
        <p:spPr bwMode="auto">
          <a:xfrm>
            <a:off x="3200400" y="304800"/>
            <a:ext cx="579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ru-RU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В</a:t>
            </a:r>
            <a:r>
              <a:rPr lang="uk-UA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олинь – західні ворота України в Європу 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7" name="Picture 7" descr="КАРТА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4851662" cy="436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38800" y="2057400"/>
            <a:ext cx="350520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bg2"/>
                </a:solidFill>
              </a:rPr>
              <a:t>Територією Волині проходить міжнародний транспортний коридор “Балтика – Чорне море” з перетином автомобільного та залізничного потоків в місті Ковель Волинської області.</a:t>
            </a:r>
          </a:p>
          <a:p>
            <a:endParaRPr lang="uk-UA" sz="800" b="1" dirty="0" smtClean="0">
              <a:solidFill>
                <a:schemeClr val="bg2"/>
              </a:solidFill>
            </a:endParaRPr>
          </a:p>
          <a:p>
            <a:r>
              <a:rPr lang="uk-UA" b="1" dirty="0" smtClean="0">
                <a:solidFill>
                  <a:schemeClr val="bg2"/>
                </a:solidFill>
              </a:rPr>
              <a:t>Відстань від Ковеля до: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Варшави (Польща) – 332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Гданська (Польща) – 736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Берліна (ФРН) – 897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Бреста (Білорусь) – 133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Києва – 450 км</a:t>
            </a:r>
          </a:p>
          <a:p>
            <a:r>
              <a:rPr lang="uk-UA" b="1" smtClean="0">
                <a:solidFill>
                  <a:schemeClr val="bg2"/>
                </a:solidFill>
              </a:rPr>
              <a:t>Одеси </a:t>
            </a:r>
            <a:r>
              <a:rPr lang="uk-UA" b="1" dirty="0" smtClean="0">
                <a:solidFill>
                  <a:schemeClr val="bg2"/>
                </a:solidFill>
              </a:rPr>
              <a:t>– 911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Харкова – 925 км</a:t>
            </a:r>
          </a:p>
          <a:p>
            <a:r>
              <a:rPr lang="uk-UA" b="1" dirty="0" smtClean="0">
                <a:solidFill>
                  <a:schemeClr val="bg2"/>
                </a:solidFill>
              </a:rPr>
              <a:t>Львова – 220 км</a:t>
            </a:r>
            <a:endParaRPr lang="uk-UA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724400" y="2057400"/>
            <a:ext cx="4267200" cy="358140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Протяжність українсько-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польського кордону – 230 км,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українсько-білоруського – 242 км.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 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На Волині розташовано 9 пунктів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пропуску через Державний кордон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України: 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6 – для автомобільного сполучення</a:t>
            </a:r>
          </a:p>
          <a:p>
            <a:pPr eaLnBrk="1" hangingPunct="1"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3 – для залізничного сполучення.</a:t>
            </a:r>
            <a:endParaRPr lang="ru-RU" sz="20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DDB"/>
              </a:clrFrom>
              <a:clrTo>
                <a:srgbClr val="FFFD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8" y="1532725"/>
            <a:ext cx="4946252" cy="509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4"/>
          <p:cNvSpPr>
            <a:spLocks/>
          </p:cNvSpPr>
          <p:nvPr/>
        </p:nvSpPr>
        <p:spPr bwMode="auto">
          <a:xfrm>
            <a:off x="3124200" y="304800"/>
            <a:ext cx="579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ru-RU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Т</a:t>
            </a:r>
            <a:r>
              <a:rPr lang="uk-UA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ранспортна та прикордонна інфраструктура Волині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04800" y="1524000"/>
            <a:ext cx="8610600" cy="609600"/>
          </a:xfrm>
        </p:spPr>
        <p:txBody>
          <a:bodyPr anchor="ctr"/>
          <a:lstStyle/>
          <a:p>
            <a:pPr algn="ctr" eaLnBrk="1" hangingPunct="1"/>
            <a:r>
              <a:rPr lang="uk-UA" sz="28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Ковель – транспортне серце Волині</a:t>
            </a:r>
            <a:endParaRPr lang="ru-RU" sz="2800" b="1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4"/>
          <p:cNvSpPr>
            <a:spLocks/>
          </p:cNvSpPr>
          <p:nvPr/>
        </p:nvSpPr>
        <p:spPr bwMode="auto">
          <a:xfrm>
            <a:off x="3124200" y="304800"/>
            <a:ext cx="579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Ковельщина – ефективний майданчик для інвестування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0245" name="Picture 7" descr="вокзал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26720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4876800" y="2667000"/>
            <a:ext cx="3733800" cy="1036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indent="355600" eaLnBrk="1" hangingPunct="1"/>
            <a:r>
              <a:rPr lang="uk-UA" sz="22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Ковельщина </a:t>
            </a:r>
          </a:p>
          <a:p>
            <a:pPr indent="355600" eaLnBrk="1" hangingPunct="1"/>
            <a:r>
              <a:rPr lang="uk-UA" sz="2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Населення – 109,3 тис. осіб</a:t>
            </a:r>
          </a:p>
          <a:p>
            <a:pPr indent="355600" eaLnBrk="1" hangingPunct="1"/>
            <a:r>
              <a:rPr lang="uk-UA" sz="2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Площа – 178,1 тис. км²</a:t>
            </a:r>
            <a:endParaRPr lang="ru-RU" sz="2000" b="1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0247" name="Picture 10" descr="t_1_uz_gruzy_650x4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148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4" descr="D:\Х-файли\Особисте\Ковель\Дані\Прапор\t_1_f_156750596314325650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14800"/>
            <a:ext cx="274320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3810000"/>
            <a:ext cx="3276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None/>
            </a:pPr>
            <a:r>
              <a:rPr lang="uk-UA" sz="2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 Місто є одним із найбільших залізничних вузлів України, який має вагоме стратегічне значення для держави, з'єднуючи її з багатьма європейськими країнами та великими стратегічними містами.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04800" y="1524000"/>
            <a:ext cx="8610600" cy="457200"/>
          </a:xfrm>
        </p:spPr>
        <p:txBody>
          <a:bodyPr anchor="ctr"/>
          <a:lstStyle/>
          <a:p>
            <a:pPr algn="ctr" eaLnBrk="1" hangingPunct="1"/>
            <a:r>
              <a:rPr lang="uk-UA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Ключові фактори інвестиційної привабливості Ковельщини</a:t>
            </a:r>
            <a:endParaRPr lang="ru-RU" sz="2400" b="1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4"/>
          <p:cNvSpPr>
            <a:spLocks/>
          </p:cNvSpPr>
          <p:nvPr/>
        </p:nvSpPr>
        <p:spPr bwMode="auto">
          <a:xfrm>
            <a:off x="2971800" y="304800"/>
            <a:ext cx="579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Ковельщина – ефективний майданчик для інвестування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2293" name="Picture 14" descr="іде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935" t="10507" r="10907" b="9456"/>
          <a:stretch>
            <a:fillRect/>
          </a:stretch>
        </p:blipFill>
        <p:spPr bwMode="auto">
          <a:xfrm>
            <a:off x="838200" y="4572000"/>
            <a:ext cx="3200400" cy="207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4648200" y="21336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Вигідне географічне  розташування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endParaRPr lang="uk-UA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Потужний </a:t>
            </a: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залізничний вузол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endParaRPr lang="uk-UA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Вигідне </a:t>
            </a: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автотранспортне сполучення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endParaRPr lang="uk-UA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Досвід </a:t>
            </a: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залізничної  та автотранспортної логістики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endParaRPr lang="uk-UA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Виробничий </a:t>
            </a: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та трудовий потенціал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endParaRPr lang="uk-UA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Char char="p"/>
            </a:pPr>
            <a:r>
              <a:rPr lang="uk-UA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Доступ </a:t>
            </a: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до інженерних мереж</a:t>
            </a:r>
          </a:p>
        </p:txBody>
      </p:sp>
      <p:pic>
        <p:nvPicPr>
          <p:cNvPr id="12295" name="Picture 11" descr="106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2004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/>
          </p:cNvSpPr>
          <p:nvPr/>
        </p:nvSpPr>
        <p:spPr bwMode="auto">
          <a:xfrm>
            <a:off x="3124200" y="304800"/>
            <a:ext cx="5791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Ковельщина – ефективний майданчик для інвестування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681429226"/>
              </p:ext>
            </p:extLst>
          </p:nvPr>
        </p:nvGraphicFramePr>
        <p:xfrm>
          <a:off x="609600" y="1397000"/>
          <a:ext cx="82296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0"/>
            <a:ext cx="8229600" cy="762000"/>
          </a:xfrm>
        </p:spPr>
        <p:txBody>
          <a:bodyPr anchor="ctr"/>
          <a:lstStyle/>
          <a:p>
            <a:pPr algn="ctr" eaLnBrk="1" hangingPunct="1"/>
            <a:r>
              <a:rPr lang="uk-UA" sz="28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Місце розташування індустріального парку</a:t>
            </a:r>
            <a:br>
              <a:rPr lang="uk-UA" sz="28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</a:br>
            <a:r>
              <a:rPr lang="uk-UA" sz="2200" b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с. Черкаси Ковельського району Волинської області</a:t>
            </a:r>
            <a:endParaRPr lang="ru-RU" sz="2200" b="1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10200" y="2590800"/>
            <a:ext cx="3733800" cy="3962400"/>
          </a:xfrm>
        </p:spPr>
        <p:txBody>
          <a:bodyPr/>
          <a:lstStyle/>
          <a:p>
            <a:pPr marL="533400" indent="-53340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І етап – </a:t>
            </a:r>
            <a:r>
              <a:rPr lang="en-US" sz="2000" b="1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4</a:t>
            </a:r>
            <a:r>
              <a:rPr lang="uk-UA" sz="2000" b="1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5 </a:t>
            </a:r>
            <a:r>
              <a:rPr lang="uk-UA" sz="20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га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endParaRPr lang="uk-UA" sz="400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1. Земельна ділянка площею – 29 га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під індустріальний парк (289 000 м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²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endParaRPr lang="uk-UA" sz="16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Tahoma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2. Земельна ділянка площею – 16 га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для облаштування </a:t>
            </a:r>
            <a:r>
              <a:rPr lang="uk-UA" sz="16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паркінгу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 та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об’єктів обслуговування (157 000 м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²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 </a:t>
            </a:r>
          </a:p>
          <a:p>
            <a:pPr marL="533400" indent="-533400"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ІІ етап – 36 га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endParaRPr lang="uk-UA" sz="4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3. Земельна ділянка  на перспективу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площею – 16 га (160 000 м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²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)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 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endParaRPr lang="uk-UA" sz="16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4. Земельна ділянка на перспективу</a:t>
            </a:r>
          </a:p>
          <a:p>
            <a:pPr marL="533400" indent="-533400" eaLnBrk="1" hangingPunct="1">
              <a:lnSpc>
                <a:spcPct val="80000"/>
              </a:lnSpc>
              <a:buFont typeface="Wingdings" charset="0"/>
              <a:buNone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площею – 20 га (200 000 м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²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ahoma" charset="0"/>
              </a:rPr>
              <a:t>)</a:t>
            </a:r>
            <a:endParaRPr 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Tahoma" charset="0"/>
            </a:endParaRPr>
          </a:p>
        </p:txBody>
      </p:sp>
      <p:pic>
        <p:nvPicPr>
          <p:cNvPr id="15364" name="Picture 10" descr="база з діл на перспект з нуме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81000" y="2514600"/>
            <a:ext cx="4953000" cy="40608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86000"/>
            <a:ext cx="8159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352800"/>
            <a:ext cx="9144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33600"/>
            <a:ext cx="7016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11" descr="Ð ÐµÐ·ÑÐ»ÑÑÐ°Ñ Ð¿Ð¾ÑÑÐºÑ Ð·Ð¾Ð±ÑÐ°Ð¶ÐµÐ½Ñ Ð·Ð° Ð·Ð°Ð¿Ð¸ÑÐ¾Ð¼ &quot;ÑÐºÐ¾Ð½ÐºÐ° ÑÐ²ÑÑÐ»Ð¾&quot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29000"/>
            <a:ext cx="4810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2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00400" y="2286000"/>
            <a:ext cx="23622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Ділянка прилягає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до газопроводу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високого тиску  </a:t>
            </a:r>
            <a:r>
              <a:rPr lang="en-US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Ø</a:t>
            </a: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rial" charset="0"/>
              </a:rPr>
              <a:t> 159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3657600" y="6172200"/>
            <a:ext cx="54864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 typeface="Wingdings" charset="0"/>
              <a:buNone/>
            </a:pPr>
            <a:r>
              <a:rPr lang="uk-UA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Прилягає 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до дороги М07 </a:t>
            </a:r>
            <a:r>
              <a:rPr lang="uk-UA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Київ-Ковель-Ягодин – 0,1 </a:t>
            </a: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км;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sz="16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pic>
        <p:nvPicPr>
          <p:cNvPr id="16392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05" r="4805"/>
          <a:stretch>
            <a:fillRect/>
          </a:stretch>
        </p:blipFill>
        <p:spPr bwMode="auto">
          <a:xfrm>
            <a:off x="2514600" y="4495800"/>
            <a:ext cx="1066800" cy="6985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6781800" y="2362200"/>
            <a:ext cx="1905000" cy="60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Автономне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водопостачання</a:t>
            </a:r>
          </a:p>
        </p:txBody>
      </p:sp>
      <p:pic>
        <p:nvPicPr>
          <p:cNvPr id="16394" name="Picture 2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254"/>
          <a:stretch>
            <a:fillRect/>
          </a:stretch>
        </p:blipFill>
        <p:spPr bwMode="auto">
          <a:xfrm>
            <a:off x="3733800" y="5105400"/>
            <a:ext cx="1066800" cy="750888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395" name="Picture 2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23" r="7408"/>
          <a:stretch>
            <a:fillRect/>
          </a:stretch>
        </p:blipFill>
        <p:spPr bwMode="auto">
          <a:xfrm>
            <a:off x="2514600" y="5715000"/>
            <a:ext cx="1066800" cy="77946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396" name="Picture 2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1995488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33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5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4669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19400" y="228600"/>
            <a:ext cx="617220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uk-UA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Індустріальний парк 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«</a:t>
            </a:r>
            <a:r>
              <a:rPr lang="en-U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KOVEL</a:t>
            </a:r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»</a:t>
            </a:r>
          </a:p>
        </p:txBody>
      </p:sp>
      <p:sp>
        <p:nvSpPr>
          <p:cNvPr id="5" name="Заголовок 4"/>
          <p:cNvSpPr>
            <a:spLocks/>
          </p:cNvSpPr>
          <p:nvPr/>
        </p:nvSpPr>
        <p:spPr bwMode="auto">
          <a:xfrm>
            <a:off x="304800" y="1524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uk-UA" sz="28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Загальна характеристика земельної ділянки</a:t>
            </a:r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810000" y="4419600"/>
            <a:ext cx="48006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Прилягає до залізничної колії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Ковель-Львів (широка колія) – 0,1 км;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5029200" y="5257800"/>
            <a:ext cx="39624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Відстань до залізничної колії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Ковель-Ягодин (вузька колія) – 3 км;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3124200" y="3429000"/>
            <a:ext cx="2362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Ділянка прилягає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до ЛЕП-35 кВ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0"/>
              <a:buNone/>
            </a:pPr>
            <a:r>
              <a:rPr lang="uk-UA" sz="16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та ЛЕП-10 кВ</a:t>
            </a:r>
            <a:endParaRPr lang="en-US" sz="1600" b="1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6781800" y="3581400"/>
            <a:ext cx="19050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uk-UA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Автономне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uk-UA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водовідведення</a:t>
            </a:r>
            <a:endParaRPr lang="uk-UA" sz="1600" b="1" dirty="0">
              <a:solidFill>
                <a:schemeClr val="bg2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ppt/theme/themeOverride2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ppt/theme/themeOverride3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ppt/theme/themeOverride4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ppt/theme/themeOverride5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ppt/theme/themeOverride6.xml><?xml version="1.0" encoding="utf-8"?>
<a:themeOverride xmlns:a="http://schemas.openxmlformats.org/drawingml/2006/main">
  <a:clrScheme name="Уровень 8">
    <a:dk1>
      <a:srgbClr val="000000"/>
    </a:dk1>
    <a:lt1>
      <a:srgbClr val="FFFFFF"/>
    </a:lt1>
    <a:dk2>
      <a:srgbClr val="999900"/>
    </a:dk2>
    <a:lt2>
      <a:srgbClr val="666600"/>
    </a:lt2>
    <a:accent1>
      <a:srgbClr val="99CC00"/>
    </a:accent1>
    <a:accent2>
      <a:srgbClr val="CCCC66"/>
    </a:accent2>
    <a:accent3>
      <a:srgbClr val="FFFFFF"/>
    </a:accent3>
    <a:accent4>
      <a:srgbClr val="000000"/>
    </a:accent4>
    <a:accent5>
      <a:srgbClr val="CAE2AA"/>
    </a:accent5>
    <a:accent6>
      <a:srgbClr val="B9B95C"/>
    </a:accent6>
    <a:hlink>
      <a:srgbClr val="FFCC00"/>
    </a:hlink>
    <a:folHlink>
      <a:srgbClr val="CC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4599</TotalTime>
  <Words>669</Words>
  <Application>Microsoft Office PowerPoint</Application>
  <PresentationFormat>Экран (4:3)</PresentationFormat>
  <Paragraphs>125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Уровень</vt:lpstr>
      <vt:lpstr>ІНДУСТРІАЛЬНИЙ  ПАРК «KOVEL»</vt:lpstr>
      <vt:lpstr>Слайд 2</vt:lpstr>
      <vt:lpstr>Вигідне економіко-географічне положення</vt:lpstr>
      <vt:lpstr>Слайд 4</vt:lpstr>
      <vt:lpstr>Ковель – транспортне серце Волині</vt:lpstr>
      <vt:lpstr>Ключові фактори інвестиційної привабливості Ковельщини</vt:lpstr>
      <vt:lpstr>Слайд 7</vt:lpstr>
      <vt:lpstr>Місце розташування індустріального парку с. Черкаси Ковельського району Волинської області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Михаил</cp:lastModifiedBy>
  <cp:revision>238</cp:revision>
  <cp:lastPrinted>2018-08-30T09:08:44Z</cp:lastPrinted>
  <dcterms:created xsi:type="dcterms:W3CDTF">1601-01-01T00:00:00Z</dcterms:created>
  <dcterms:modified xsi:type="dcterms:W3CDTF">2018-09-20T15:53:15Z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